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1.xml" ContentType="application/vnd.openxmlformats-officedocument.presentationml.notesSlide+xml"/>
  <Override PartName="/ppt/charts/chart13.xml" ContentType="application/vnd.openxmlformats-officedocument.drawingml.chart+xml"/>
  <Override PartName="/ppt/drawings/drawing3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4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5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6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7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8.xml" ContentType="application/vnd.openxmlformats-officedocument.drawingml.chart+xml"/>
  <Override PartName="/ppt/drawings/drawing4.xml" ContentType="application/vnd.openxmlformats-officedocument.drawingml.chartshape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9.xml" ContentType="application/vnd.openxmlformats-officedocument.drawingml.chart+xml"/>
  <Override PartName="/ppt/notesSlides/notesSlide27.xml" ContentType="application/vnd.openxmlformats-officedocument.presentationml.notesSlide+xml"/>
  <Override PartName="/ppt/charts/chart20.xml" ContentType="application/vnd.openxmlformats-officedocument.drawingml.chart+xml"/>
  <Override PartName="/ppt/drawings/drawing5.xml" ContentType="application/vnd.openxmlformats-officedocument.drawingml.chartshapes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4" r:id="rId1"/>
  </p:sldMasterIdLst>
  <p:notesMasterIdLst>
    <p:notesMasterId r:id="rId65"/>
  </p:notesMasterIdLst>
  <p:handoutMasterIdLst>
    <p:handoutMasterId r:id="rId66"/>
  </p:handoutMasterIdLst>
  <p:sldIdLst>
    <p:sldId id="389" r:id="rId2"/>
    <p:sldId id="390" r:id="rId3"/>
    <p:sldId id="459" r:id="rId4"/>
    <p:sldId id="392" r:id="rId5"/>
    <p:sldId id="393" r:id="rId6"/>
    <p:sldId id="394" r:id="rId7"/>
    <p:sldId id="395" r:id="rId8"/>
    <p:sldId id="396" r:id="rId9"/>
    <p:sldId id="397" r:id="rId10"/>
    <p:sldId id="398" r:id="rId11"/>
    <p:sldId id="399" r:id="rId12"/>
    <p:sldId id="400" r:id="rId13"/>
    <p:sldId id="401" r:id="rId14"/>
    <p:sldId id="402" r:id="rId15"/>
    <p:sldId id="403" r:id="rId16"/>
    <p:sldId id="404" r:id="rId17"/>
    <p:sldId id="460" r:id="rId18"/>
    <p:sldId id="461" r:id="rId19"/>
    <p:sldId id="462" r:id="rId20"/>
    <p:sldId id="463" r:id="rId21"/>
    <p:sldId id="464" r:id="rId22"/>
    <p:sldId id="465" r:id="rId23"/>
    <p:sldId id="466" r:id="rId24"/>
    <p:sldId id="467" r:id="rId25"/>
    <p:sldId id="468" r:id="rId26"/>
    <p:sldId id="469" r:id="rId27"/>
    <p:sldId id="470" r:id="rId28"/>
    <p:sldId id="471" r:id="rId29"/>
    <p:sldId id="419" r:id="rId30"/>
    <p:sldId id="420" r:id="rId31"/>
    <p:sldId id="422" r:id="rId32"/>
    <p:sldId id="423" r:id="rId33"/>
    <p:sldId id="424" r:id="rId34"/>
    <p:sldId id="425" r:id="rId35"/>
    <p:sldId id="426" r:id="rId36"/>
    <p:sldId id="427" r:id="rId37"/>
    <p:sldId id="428" r:id="rId38"/>
    <p:sldId id="429" r:id="rId39"/>
    <p:sldId id="430" r:id="rId40"/>
    <p:sldId id="431" r:id="rId41"/>
    <p:sldId id="432" r:id="rId42"/>
    <p:sldId id="433" r:id="rId43"/>
    <p:sldId id="434" r:id="rId44"/>
    <p:sldId id="435" r:id="rId45"/>
    <p:sldId id="436" r:id="rId46"/>
    <p:sldId id="437" r:id="rId47"/>
    <p:sldId id="438" r:id="rId48"/>
    <p:sldId id="439" r:id="rId49"/>
    <p:sldId id="440" r:id="rId50"/>
    <p:sldId id="441" r:id="rId51"/>
    <p:sldId id="442" r:id="rId52"/>
    <p:sldId id="443" r:id="rId53"/>
    <p:sldId id="444" r:id="rId54"/>
    <p:sldId id="445" r:id="rId55"/>
    <p:sldId id="446" r:id="rId56"/>
    <p:sldId id="450" r:id="rId57"/>
    <p:sldId id="451" r:id="rId58"/>
    <p:sldId id="452" r:id="rId59"/>
    <p:sldId id="454" r:id="rId60"/>
    <p:sldId id="455" r:id="rId61"/>
    <p:sldId id="456" r:id="rId62"/>
    <p:sldId id="457" r:id="rId63"/>
    <p:sldId id="458" r:id="rId6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15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30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45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61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5763" algn="l" defTabSz="914305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2915" algn="l" defTabSz="914305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068" algn="l" defTabSz="914305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220" algn="l" defTabSz="914305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003192"/>
    <a:srgbClr val="D60093"/>
    <a:srgbClr val="FF3399"/>
    <a:srgbClr val="CC00FF"/>
    <a:srgbClr val="FF7C80"/>
    <a:srgbClr val="F7E9F1"/>
    <a:srgbClr val="C0C0C0"/>
    <a:srgbClr val="CCCC00"/>
    <a:srgbClr val="FBE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75" autoAdjust="0"/>
    <p:restoredTop sz="90842" autoAdjust="0"/>
  </p:normalViewPr>
  <p:slideViewPr>
    <p:cSldViewPr>
      <p:cViewPr varScale="1">
        <p:scale>
          <a:sx n="106" d="100"/>
          <a:sy n="106" d="100"/>
        </p:scale>
        <p:origin x="-17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20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020309444476667E-2"/>
          <c:y val="5.6084046217086993E-2"/>
          <c:w val="0.76977815126301952"/>
          <c:h val="0.7288994404662108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 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F0"/>
              </a:solidFill>
              <a:ln>
                <a:solidFill>
                  <a:srgbClr val="00B050"/>
                </a:solidFill>
              </a:ln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4835986758600078E-2"/>
                  <c:y val="4.1019011355640622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6.7711868275114287E-2"/>
                  <c:y val="-5.5182210394131292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1">
                  <c:v>2033.7</c:v>
                </c:pt>
                <c:pt idx="2">
                  <c:v>3198</c:v>
                </c:pt>
                <c:pt idx="3">
                  <c:v>4393.2</c:v>
                </c:pt>
                <c:pt idx="4">
                  <c:v>5739.7</c:v>
                </c:pt>
                <c:pt idx="5">
                  <c:v>7419.7</c:v>
                </c:pt>
                <c:pt idx="6">
                  <c:v>9049.9</c:v>
                </c:pt>
                <c:pt idx="7">
                  <c:v>10634.9</c:v>
                </c:pt>
                <c:pt idx="8">
                  <c:v>12134.2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 год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4.8705028057538347E-2"/>
                  <c:y val="-6.77418418155558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9.793958488388213E-2"/>
                  <c:y val="-5.17082697882053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995.2</c:v>
                </c:pt>
                <c:pt idx="1">
                  <c:v>2135.4</c:v>
                </c:pt>
                <c:pt idx="2">
                  <c:v>3358</c:v>
                </c:pt>
                <c:pt idx="3">
                  <c:v>5052.3999999999996</c:v>
                </c:pt>
                <c:pt idx="4">
                  <c:v>6730.7</c:v>
                </c:pt>
                <c:pt idx="5">
                  <c:v>8535.9</c:v>
                </c:pt>
                <c:pt idx="6">
                  <c:v>10321.6</c:v>
                </c:pt>
                <c:pt idx="7">
                  <c:v>12279.7</c:v>
                </c:pt>
                <c:pt idx="8">
                  <c:v>14175.6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132224"/>
        <c:axId val="174068480"/>
      </c:lineChart>
      <c:catAx>
        <c:axId val="174132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74068480"/>
        <c:crosses val="autoZero"/>
        <c:auto val="1"/>
        <c:lblAlgn val="ctr"/>
        <c:lblOffset val="100"/>
        <c:noMultiLvlLbl val="0"/>
      </c:catAx>
      <c:valAx>
        <c:axId val="174068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74132224"/>
        <c:crosses val="autoZero"/>
        <c:crossBetween val="between"/>
      </c:valAx>
      <c:spPr>
        <a:solidFill>
          <a:schemeClr val="accent4">
            <a:lumMod val="20000"/>
            <a:lumOff val="80000"/>
          </a:schemeClr>
        </a:solidFill>
      </c:spPr>
    </c:plotArea>
    <c:legend>
      <c:legendPos val="r"/>
      <c:layout>
        <c:manualLayout>
          <c:xMode val="edge"/>
          <c:yMode val="edge"/>
          <c:x val="0.86714725895746081"/>
          <c:y val="0.48467299929637447"/>
          <c:w val="0.12956815810498312"/>
          <c:h val="0.31925829789956001"/>
        </c:manualLayout>
      </c:layout>
      <c:overlay val="0"/>
      <c:txPr>
        <a:bodyPr/>
        <a:lstStyle/>
        <a:p>
          <a:pPr>
            <a:defRPr sz="15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accent4">
        <a:lumMod val="20000"/>
        <a:lumOff val="80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view3D>
      <c:rotX val="30"/>
      <c:rotY val="110"/>
      <c:depthPercent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344631175434283E-2"/>
          <c:y val="9.0595947464657975E-2"/>
          <c:w val="0.90624489435814326"/>
          <c:h val="0.6588216777656512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Госпошлина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4511972992730036E-3"/>
                  <c:y val="0.193621188059714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5436352076660015E-3"/>
                  <c:y val="0.170248637427412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6718833294900004E-3"/>
                  <c:y val="0.186428632112771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9641897865689995E-3"/>
                  <c:y val="0.19665516467669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892569359706998E-3"/>
                  <c:y val="0.209778434204478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928379573137999E-3"/>
                  <c:y val="0.181402502118501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0374664252991498E-2"/>
                  <c:y val="0.273971737345088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2016 г факт</c:v>
                </c:pt>
                <c:pt idx="1">
                  <c:v>2017 ожидаемое</c:v>
                </c:pt>
                <c:pt idx="2">
                  <c:v>2018 прогноз</c:v>
                </c:pt>
                <c:pt idx="3">
                  <c:v>2019 прогноз</c:v>
                </c:pt>
                <c:pt idx="4">
                  <c:v>2020 прогноз</c:v>
                </c:pt>
              </c:strCache>
            </c:strRef>
          </c:cat>
          <c:val>
            <c:numRef>
              <c:f>Лист1!$B$2:$B$6</c:f>
              <c:numCache>
                <c:formatCode>_-* #,##0_р_._-;\-* #,##0_р_._-;_-* "-"??_р_._-;_-@_-</c:formatCode>
                <c:ptCount val="5"/>
                <c:pt idx="0">
                  <c:v>7160</c:v>
                </c:pt>
                <c:pt idx="1">
                  <c:v>7425</c:v>
                </c:pt>
                <c:pt idx="2">
                  <c:v>7523</c:v>
                </c:pt>
                <c:pt idx="3">
                  <c:v>7726</c:v>
                </c:pt>
                <c:pt idx="4">
                  <c:v>7935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"/>
        <c:gapDepth val="0"/>
        <c:shape val="cylinder"/>
        <c:axId val="182393088"/>
        <c:axId val="182407168"/>
        <c:axId val="0"/>
      </c:bar3DChart>
      <c:catAx>
        <c:axId val="182393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baseline="0">
                <a:solidFill>
                  <a:srgbClr val="662D02"/>
                </a:solidFill>
                <a:latin typeface="Times New Roman" panose="02020603050405020304" pitchFamily="18" charset="0"/>
              </a:defRPr>
            </a:pPr>
            <a:endParaRPr lang="ru-RU"/>
          </a:p>
        </c:txPr>
        <c:crossAx val="182407168"/>
        <c:crosses val="autoZero"/>
        <c:auto val="1"/>
        <c:lblAlgn val="ctr"/>
        <c:lblOffset val="100"/>
        <c:noMultiLvlLbl val="0"/>
      </c:catAx>
      <c:valAx>
        <c:axId val="182407168"/>
        <c:scaling>
          <c:orientation val="minMax"/>
        </c:scaling>
        <c:delete val="0"/>
        <c:axPos val="l"/>
        <c:majorGridlines/>
        <c:numFmt formatCode="_-* #,##0_р_._-;\-* #,##0_р_._-;_-* &quot;-&quot;??_р_._-;_-@_-" sourceLinked="1"/>
        <c:majorTickMark val="out"/>
        <c:minorTickMark val="none"/>
        <c:tickLblPos val="low"/>
        <c:spPr>
          <a:ln w="6350"/>
        </c:spPr>
        <c:txPr>
          <a:bodyPr/>
          <a:lstStyle/>
          <a:p>
            <a:pPr>
              <a:defRPr sz="1200" baseline="0"/>
            </a:pPr>
            <a:endParaRPr lang="ru-RU"/>
          </a:p>
        </c:txPr>
        <c:crossAx val="182393088"/>
        <c:crosses val="autoZero"/>
        <c:crossBetween val="between"/>
        <c:majorUnit val="2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AC66BB">
            <a:lumMod val="20000"/>
            <a:lumOff val="80000"/>
            <a:alpha val="53000"/>
          </a:srgbClr>
        </a:solidFill>
        <a:ln>
          <a:solidFill>
            <a:schemeClr val="bg1"/>
          </a:solidFill>
        </a:ln>
        <a:effectLst>
          <a:outerShdw blurRad="50800" dist="50800" dir="5400000" sx="1000" sy="1000" algn="ctr" rotWithShape="0">
            <a:srgbClr val="000000"/>
          </a:outerShdw>
        </a:effectLst>
        <a:scene3d>
          <a:camera prst="orthographicFront"/>
          <a:lightRig rig="threePt" dir="t"/>
        </a:scene3d>
        <a:sp3d>
          <a:bevelT w="50800"/>
          <a:contourClr>
            <a:srgbClr val="000000"/>
          </a:contourClr>
        </a:sp3d>
      </c:spPr>
    </c:floor>
    <c:sideWall>
      <c:thickness val="0"/>
      <c:spPr>
        <a:ln w="6350">
          <a:solidFill>
            <a:schemeClr val="bg1"/>
          </a:solidFill>
        </a:ln>
      </c:spPr>
    </c:sideWall>
    <c:backWall>
      <c:thickness val="0"/>
      <c:spPr>
        <a:ln w="6350">
          <a:solidFill>
            <a:schemeClr val="bg1"/>
          </a:solidFill>
        </a:ln>
      </c:spPr>
    </c:backWall>
    <c:plotArea>
      <c:layout>
        <c:manualLayout>
          <c:layoutTarget val="inner"/>
          <c:xMode val="edge"/>
          <c:yMode val="edge"/>
          <c:x val="0"/>
          <c:y val="2.1164315076102655E-2"/>
          <c:w val="1"/>
          <c:h val="0.7727508054660593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</c:v>
                </c:pt>
              </c:strCache>
            </c:strRef>
          </c:tx>
          <c:spPr>
            <a:solidFill>
              <a:srgbClr val="003192"/>
            </a:solidFill>
          </c:spPr>
          <c:invertIfNegative val="0"/>
          <c:dLbls>
            <c:dLbl>
              <c:idx val="0"/>
              <c:layout>
                <c:manualLayout>
                  <c:x val="1.2239433188957817E-2"/>
                  <c:y val="3.06511264650997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1419008080676243E-2"/>
                  <c:y val="-3.06511264650997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5283568775818147E-2"/>
                  <c:y val="-1.8390675879059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6829220634817049E-2"/>
                  <c:y val="2.4520901172079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5299291486197271E-2"/>
                  <c:y val="1.2260450586039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835914978343662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8.8404199779569589E-3"/>
                  <c:y val="-4.9904042777588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3260629966935545E-2"/>
                  <c:y val="-2.49520213887941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1200000"/>
              <a:lstStyle/>
              <a:p>
                <a:pPr>
                  <a:defRPr sz="160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577612</c:v>
                </c:pt>
                <c:pt idx="1">
                  <c:v>439929</c:v>
                </c:pt>
                <c:pt idx="2">
                  <c:v>443150</c:v>
                </c:pt>
                <c:pt idx="3">
                  <c:v>491410</c:v>
                </c:pt>
                <c:pt idx="4">
                  <c:v>519969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1.0313823307616451E-2"/>
                  <c:y val="-4.9904042777588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680839955913918E-2"/>
                  <c:y val="-2.49520213887941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260629966935437E-2"/>
                  <c:y val="-7.48560641663824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4734033296594983E-2"/>
                  <c:y val="-2.49520213887941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7680839955913918E-2"/>
                  <c:y val="-1.824642940907800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47340332965949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7.367016648297464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0313823307616451E-2"/>
                  <c:y val="-4.9904042777588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103775</c:v>
                </c:pt>
                <c:pt idx="1">
                  <c:v>120216</c:v>
                </c:pt>
                <c:pt idx="2">
                  <c:v>64441</c:v>
                </c:pt>
                <c:pt idx="3">
                  <c:v>64726</c:v>
                </c:pt>
                <c:pt idx="4">
                  <c:v>64596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</c:v>
                </c:pt>
              </c:strCache>
            </c:strRef>
          </c:tx>
          <c:spPr>
            <a:solidFill>
              <a:srgbClr val="F7E9F1"/>
            </a:solidFill>
            <a:ln w="19050" cap="flat" cmpd="sng" algn="ctr">
              <a:solidFill>
                <a:schemeClr val="accent2"/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1.2239312722095696E-2"/>
                  <c:y val="3.06511264650997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299291486197271E-2"/>
                  <c:y val="-9.195337939529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2239433188957817E-2"/>
                  <c:y val="-9.195337939529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5299291486197271E-2"/>
                  <c:y val="9.195337939529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8359149783436723E-2"/>
                  <c:y val="-3.06511264650997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6829220634817156E-2"/>
                  <c:y val="9.19509659207745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8.8404199779569589E-3"/>
                  <c:y val="-7.48560641663824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7680839955913807E-2"/>
                  <c:y val="-4.9904042777588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1200000"/>
              <a:lstStyle/>
              <a:p>
                <a:pPr>
                  <a:defRPr sz="1600" baseline="0">
                    <a:solidFill>
                      <a:srgbClr val="7030A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750710</c:v>
                </c:pt>
                <c:pt idx="1">
                  <c:v>1038466</c:v>
                </c:pt>
                <c:pt idx="2">
                  <c:v>913453</c:v>
                </c:pt>
                <c:pt idx="3">
                  <c:v>834619</c:v>
                </c:pt>
                <c:pt idx="4">
                  <c:v>822153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gapDepth val="49"/>
        <c:shape val="cylinder"/>
        <c:axId val="177341184"/>
        <c:axId val="177342720"/>
        <c:axId val="0"/>
      </c:bar3DChart>
      <c:catAx>
        <c:axId val="177341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177342720"/>
        <c:crosses val="autoZero"/>
        <c:auto val="1"/>
        <c:lblAlgn val="ctr"/>
        <c:lblOffset val="100"/>
        <c:noMultiLvlLbl val="0"/>
      </c:catAx>
      <c:valAx>
        <c:axId val="1773427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734118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90474790660966165"/>
          <c:w val="0.97791043306421488"/>
          <c:h val="8.5072804872515451E-2"/>
        </c:manualLayout>
      </c:layout>
      <c:overlay val="0"/>
    </c:legend>
    <c:plotVisOnly val="1"/>
    <c:dispBlanksAs val="gap"/>
    <c:showDLblsOverMax val="0"/>
  </c:chart>
  <c:spPr>
    <a:ln w="3175"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31160688247301"/>
          <c:y val="3.9162508178103669E-2"/>
          <c:w val="0.86368839311752699"/>
          <c:h val="0.31326661902431263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3445760"/>
        <c:axId val="183463936"/>
      </c:barChart>
      <c:catAx>
        <c:axId val="183445760"/>
        <c:scaling>
          <c:orientation val="minMax"/>
        </c:scaling>
        <c:delete val="1"/>
        <c:axPos val="b"/>
        <c:majorTickMark val="out"/>
        <c:minorTickMark val="none"/>
        <c:tickLblPos val="nextTo"/>
        <c:crossAx val="183463936"/>
        <c:crosses val="autoZero"/>
        <c:auto val="1"/>
        <c:lblAlgn val="ctr"/>
        <c:lblOffset val="100"/>
        <c:noMultiLvlLbl val="0"/>
      </c:catAx>
      <c:valAx>
        <c:axId val="183463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344576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6.2087221736171858E-2"/>
          <c:y val="0.90528181516287254"/>
          <c:w val="0.88354160591037223"/>
          <c:h val="7.788198887176055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6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65586306226235"/>
          <c:y val="1.6033572027350496E-2"/>
          <c:w val="0.61741037782588726"/>
          <c:h val="0.941210235899714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16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FF7C80"/>
              </a:solidFill>
            </c:spPr>
          </c:dPt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 formatCode="General">
                  <c:v>1341946.8</c:v>
                </c:pt>
                <c:pt idx="1">
                  <c:v>35266.800000000003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8.09990081182171E-2"/>
          <c:y val="0.77351190776782386"/>
          <c:w val="0.82846838339283624"/>
          <c:h val="0.1195976120498395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349610786247469E-2"/>
          <c:y val="0.17022839008092044"/>
          <c:w val="0.91176631926540375"/>
          <c:h val="0.7375277171577531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rgbClr val="FF3399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 w="19050" cap="flat" cmpd="sng" algn="ctr">
                <a:solidFill>
                  <a:schemeClr val="accent5">
                    <a:shade val="50000"/>
                  </a:schemeClr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1.7636931679387246E-2"/>
                  <c:y val="-4.006413065042696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851 653,4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87323851144852E-2"/>
                  <c:y val="-4.896727079496628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847 457,3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2928011183203419E-2"/>
                  <c:y val="-3.11609905058876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846 997,8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4109545343509796E-2"/>
                  <c:y val="-3.11609905058876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815 307,2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4109545343509796E-2"/>
                  <c:y val="-4.006413065042696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825 922,3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2016 го (факт)</c:v>
                </c:pt>
                <c:pt idx="1">
                  <c:v>2017 год (план)</c:v>
                </c:pt>
                <c:pt idx="2">
                  <c:v>2018 год (план)</c:v>
                </c:pt>
                <c:pt idx="3">
                  <c:v>2019 год (план)</c:v>
                </c:pt>
                <c:pt idx="4">
                  <c:v>2020 год (план)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851653.4</c:v>
                </c:pt>
                <c:pt idx="1">
                  <c:v>847457.3</c:v>
                </c:pt>
                <c:pt idx="2">
                  <c:v>846997.8</c:v>
                </c:pt>
                <c:pt idx="3">
                  <c:v>815307.2</c:v>
                </c:pt>
                <c:pt idx="4">
                  <c:v>825922.3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6112256"/>
        <c:axId val="186114048"/>
        <c:axId val="0"/>
      </c:bar3DChart>
      <c:catAx>
        <c:axId val="186112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86114048"/>
        <c:crosses val="autoZero"/>
        <c:auto val="1"/>
        <c:lblAlgn val="ctr"/>
        <c:lblOffset val="100"/>
        <c:noMultiLvlLbl val="0"/>
      </c:catAx>
      <c:valAx>
        <c:axId val="1861140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6112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449976557009264"/>
          <c:y val="0.23631508892174377"/>
          <c:w val="0.83436350140325077"/>
          <c:h val="0.6216407480314960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FF7C8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1.0568366513328268E-2"/>
                  <c:y val="-2.713373727705468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108 921,8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078133158089449E-2"/>
                  <c:y val="-1.695858579815914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141 421,0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0585998685670868E-3"/>
                  <c:y val="-3.730888875595019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135 537,0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0568366513328268E-2"/>
                  <c:y val="-3.052545443668652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131 677,0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5097666447611811E-2"/>
                  <c:y val="-3.730888875595019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135 763,0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2016 год (факт)</c:v>
                </c:pt>
                <c:pt idx="1">
                  <c:v>2017 год (план)</c:v>
                </c:pt>
                <c:pt idx="2">
                  <c:v>2018 год (план)</c:v>
                </c:pt>
                <c:pt idx="3">
                  <c:v>2019 год (план)</c:v>
                </c:pt>
                <c:pt idx="4">
                  <c:v>2020 год (план)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 formatCode="General">
                  <c:v>108921.8</c:v>
                </c:pt>
                <c:pt idx="1">
                  <c:v>141421</c:v>
                </c:pt>
                <c:pt idx="2">
                  <c:v>135537</c:v>
                </c:pt>
                <c:pt idx="3">
                  <c:v>131677</c:v>
                </c:pt>
                <c:pt idx="4">
                  <c:v>135763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6608256"/>
        <c:axId val="186610048"/>
        <c:axId val="0"/>
      </c:bar3DChart>
      <c:catAx>
        <c:axId val="186608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86610048"/>
        <c:crosses val="autoZero"/>
        <c:auto val="1"/>
        <c:lblAlgn val="ctr"/>
        <c:lblOffset val="100"/>
        <c:noMultiLvlLbl val="0"/>
      </c:catAx>
      <c:valAx>
        <c:axId val="1866100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6608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833333333333332E-2"/>
          <c:y val="0"/>
          <c:w val="0.95416666666666672"/>
          <c:h val="0.8599991158515756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25400" cap="flat" cmpd="sng" algn="ctr">
              <a:solidFill>
                <a:schemeClr val="lt1"/>
              </a:solidFill>
              <a:prstDash val="solid"/>
            </a:ln>
            <a:effectLst>
              <a:outerShdw blurRad="381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45000"/>
                      <a:satMod val="200000"/>
                    </a:schemeClr>
                  </a:gs>
                  <a:gs pos="30000">
                    <a:schemeClr val="accent1">
                      <a:tint val="61000"/>
                      <a:satMod val="200000"/>
                    </a:schemeClr>
                  </a:gs>
                  <a:gs pos="45000">
                    <a:schemeClr val="accent1">
                      <a:tint val="66000"/>
                      <a:satMod val="200000"/>
                    </a:schemeClr>
                  </a:gs>
                  <a:gs pos="55000">
                    <a:schemeClr val="accent1">
                      <a:tint val="66000"/>
                      <a:satMod val="200000"/>
                    </a:schemeClr>
                  </a:gs>
                  <a:gs pos="73000">
                    <a:schemeClr val="accent1">
                      <a:tint val="61000"/>
                      <a:satMod val="200000"/>
                    </a:schemeClr>
                  </a:gs>
                  <a:gs pos="100000">
                    <a:schemeClr val="accent1">
                      <a:tint val="45000"/>
                      <a:satMod val="200000"/>
                    </a:schemeClr>
                  </a:gs>
                </a:gsLst>
                <a:lin ang="950000" scaled="1"/>
              </a:gra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45000"/>
                      <a:satMod val="200000"/>
                    </a:schemeClr>
                  </a:gs>
                  <a:gs pos="30000">
                    <a:schemeClr val="accent2">
                      <a:tint val="61000"/>
                      <a:satMod val="200000"/>
                    </a:schemeClr>
                  </a:gs>
                  <a:gs pos="45000">
                    <a:schemeClr val="accent2">
                      <a:tint val="66000"/>
                      <a:satMod val="200000"/>
                    </a:schemeClr>
                  </a:gs>
                  <a:gs pos="55000">
                    <a:schemeClr val="accent2">
                      <a:tint val="66000"/>
                      <a:satMod val="200000"/>
                    </a:schemeClr>
                  </a:gs>
                  <a:gs pos="73000">
                    <a:schemeClr val="accent2">
                      <a:tint val="61000"/>
                      <a:satMod val="200000"/>
                    </a:schemeClr>
                  </a:gs>
                  <a:gs pos="100000">
                    <a:schemeClr val="accent2">
                      <a:tint val="45000"/>
                      <a:satMod val="200000"/>
                    </a:schemeClr>
                  </a:gs>
                </a:gsLst>
                <a:lin ang="950000" scaled="1"/>
              </a:gradFill>
              <a:ln w="9525" cap="flat" cmpd="sng" algn="ctr">
                <a:solidFill>
                  <a:schemeClr val="accent2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tint val="45000"/>
                      <a:satMod val="200000"/>
                    </a:schemeClr>
                  </a:gs>
                  <a:gs pos="30000">
                    <a:schemeClr val="accent3">
                      <a:tint val="61000"/>
                      <a:satMod val="200000"/>
                    </a:schemeClr>
                  </a:gs>
                  <a:gs pos="45000">
                    <a:schemeClr val="accent3">
                      <a:tint val="66000"/>
                      <a:satMod val="200000"/>
                    </a:schemeClr>
                  </a:gs>
                  <a:gs pos="55000">
                    <a:schemeClr val="accent3">
                      <a:tint val="66000"/>
                      <a:satMod val="200000"/>
                    </a:schemeClr>
                  </a:gs>
                  <a:gs pos="73000">
                    <a:schemeClr val="accent3">
                      <a:tint val="61000"/>
                      <a:satMod val="200000"/>
                    </a:schemeClr>
                  </a:gs>
                  <a:gs pos="100000">
                    <a:schemeClr val="accent3">
                      <a:tint val="45000"/>
                      <a:satMod val="200000"/>
                    </a:schemeClr>
                  </a:gs>
                </a:gsLst>
                <a:lin ang="950000" scaled="1"/>
              </a:gradFill>
              <a:ln w="9525" cap="flat" cmpd="sng" algn="ctr">
                <a:solidFill>
                  <a:schemeClr val="accent3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4">
                      <a:tint val="45000"/>
                      <a:satMod val="200000"/>
                    </a:schemeClr>
                  </a:gs>
                  <a:gs pos="30000">
                    <a:schemeClr val="accent4">
                      <a:tint val="61000"/>
                      <a:satMod val="200000"/>
                    </a:schemeClr>
                  </a:gs>
                  <a:gs pos="45000">
                    <a:schemeClr val="accent4">
                      <a:tint val="66000"/>
                      <a:satMod val="200000"/>
                    </a:schemeClr>
                  </a:gs>
                  <a:gs pos="55000">
                    <a:schemeClr val="accent4">
                      <a:tint val="66000"/>
                      <a:satMod val="200000"/>
                    </a:schemeClr>
                  </a:gs>
                  <a:gs pos="73000">
                    <a:schemeClr val="accent4">
                      <a:tint val="61000"/>
                      <a:satMod val="200000"/>
                    </a:schemeClr>
                  </a:gs>
                  <a:gs pos="100000">
                    <a:schemeClr val="accent4">
                      <a:tint val="45000"/>
                      <a:satMod val="200000"/>
                    </a:schemeClr>
                  </a:gs>
                </a:gsLst>
                <a:lin ang="950000" scaled="1"/>
              </a:gradFill>
              <a:ln w="9525" cap="flat" cmpd="sng" algn="ctr">
                <a:solidFill>
                  <a:schemeClr val="accent4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5">
                      <a:tint val="45000"/>
                      <a:satMod val="200000"/>
                    </a:schemeClr>
                  </a:gs>
                  <a:gs pos="30000">
                    <a:schemeClr val="accent5">
                      <a:tint val="61000"/>
                      <a:satMod val="200000"/>
                    </a:schemeClr>
                  </a:gs>
                  <a:gs pos="45000">
                    <a:schemeClr val="accent5">
                      <a:tint val="66000"/>
                      <a:satMod val="200000"/>
                    </a:schemeClr>
                  </a:gs>
                  <a:gs pos="55000">
                    <a:schemeClr val="accent5">
                      <a:tint val="66000"/>
                      <a:satMod val="200000"/>
                    </a:schemeClr>
                  </a:gs>
                  <a:gs pos="73000">
                    <a:schemeClr val="accent5">
                      <a:tint val="61000"/>
                      <a:satMod val="200000"/>
                    </a:schemeClr>
                  </a:gs>
                  <a:gs pos="100000">
                    <a:schemeClr val="accent5">
                      <a:tint val="45000"/>
                      <a:satMod val="200000"/>
                    </a:schemeClr>
                  </a:gs>
                </a:gsLst>
                <a:lin ang="950000" scaled="1"/>
              </a:gradFill>
              <a:ln w="9525" cap="flat" cmpd="sng" algn="ctr">
                <a:solidFill>
                  <a:schemeClr val="accent5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1.0416666666666666E-2"/>
                  <c:y val="-0.301132915640183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2498359580052112E-3"/>
                  <c:y val="-0.321548706531043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583333333333334E-2"/>
                  <c:y val="-0.336860549699188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2916666666666741E-2"/>
                  <c:y val="-0.393003974649053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8749999999999999E-2"/>
                  <c:y val="-0.352172392867333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2016г.</c:v>
                </c:pt>
                <c:pt idx="1">
                  <c:v>План 2017 г.</c:v>
                </c:pt>
                <c:pt idx="2">
                  <c:v>План 2018 г.</c:v>
                </c:pt>
                <c:pt idx="3">
                  <c:v>План 2019 г.</c:v>
                </c:pt>
                <c:pt idx="4">
                  <c:v>План 2020 г.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34560</c:v>
                </c:pt>
                <c:pt idx="1">
                  <c:v>35994.9</c:v>
                </c:pt>
                <c:pt idx="2">
                  <c:v>38428</c:v>
                </c:pt>
                <c:pt idx="3">
                  <c:v>44087</c:v>
                </c:pt>
                <c:pt idx="4">
                  <c:v>36969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6375552"/>
        <c:axId val="186516608"/>
        <c:axId val="0"/>
      </c:bar3DChart>
      <c:catAx>
        <c:axId val="186375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86516608"/>
        <c:crosses val="autoZero"/>
        <c:auto val="1"/>
        <c:lblAlgn val="ctr"/>
        <c:lblOffset val="100"/>
        <c:noMultiLvlLbl val="0"/>
      </c:catAx>
      <c:valAx>
        <c:axId val="18651660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86375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83973655116573E-2"/>
          <c:y val="7.7359649273389661E-2"/>
          <c:w val="0.98116026344883422"/>
          <c:h val="0.783345912813404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45000"/>
                    <a:satMod val="200000"/>
                  </a:schemeClr>
                </a:gs>
                <a:gs pos="30000">
                  <a:schemeClr val="accent2">
                    <a:tint val="61000"/>
                    <a:satMod val="200000"/>
                  </a:schemeClr>
                </a:gs>
                <a:gs pos="45000">
                  <a:schemeClr val="accent2">
                    <a:tint val="66000"/>
                    <a:satMod val="200000"/>
                  </a:schemeClr>
                </a:gs>
                <a:gs pos="55000">
                  <a:schemeClr val="accent2">
                    <a:tint val="66000"/>
                    <a:satMod val="200000"/>
                  </a:schemeClr>
                </a:gs>
                <a:gs pos="73000">
                  <a:schemeClr val="accent2">
                    <a:tint val="61000"/>
                    <a:satMod val="200000"/>
                  </a:schemeClr>
                </a:gs>
                <a:gs pos="100000">
                  <a:schemeClr val="accent2">
                    <a:tint val="45000"/>
                    <a:satMod val="200000"/>
                  </a:schemeClr>
                </a:gs>
              </a:gsLst>
              <a:lin ang="950000" scaled="1"/>
            </a:gra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381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 cap="flat" cmpd="sng" algn="ctr">
                <a:solidFill>
                  <a:schemeClr val="accent1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tint val="45000"/>
                      <a:satMod val="200000"/>
                    </a:schemeClr>
                  </a:gs>
                  <a:gs pos="30000">
                    <a:schemeClr val="accent3">
                      <a:tint val="61000"/>
                      <a:satMod val="200000"/>
                    </a:schemeClr>
                  </a:gs>
                  <a:gs pos="45000">
                    <a:schemeClr val="accent3">
                      <a:tint val="66000"/>
                      <a:satMod val="200000"/>
                    </a:schemeClr>
                  </a:gs>
                  <a:gs pos="55000">
                    <a:schemeClr val="accent3">
                      <a:tint val="66000"/>
                      <a:satMod val="200000"/>
                    </a:schemeClr>
                  </a:gs>
                  <a:gs pos="73000">
                    <a:schemeClr val="accent3">
                      <a:tint val="61000"/>
                      <a:satMod val="200000"/>
                    </a:schemeClr>
                  </a:gs>
                  <a:gs pos="100000">
                    <a:schemeClr val="accent3">
                      <a:tint val="45000"/>
                      <a:satMod val="200000"/>
                    </a:schemeClr>
                  </a:gs>
                </a:gsLst>
                <a:lin ang="950000" scaled="1"/>
              </a:gradFill>
              <a:ln w="9525" cap="flat" cmpd="sng" algn="ctr">
                <a:solidFill>
                  <a:schemeClr val="accent3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19050" cap="flat" cmpd="sng" algn="ctr">
                <a:solidFill>
                  <a:schemeClr val="accent4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5">
                      <a:shade val="63000"/>
                    </a:schemeClr>
                  </a:gs>
                  <a:gs pos="30000">
                    <a:schemeClr val="accent5">
                      <a:shade val="90000"/>
                      <a:satMod val="110000"/>
                    </a:schemeClr>
                  </a:gs>
                  <a:gs pos="45000">
                    <a:schemeClr val="accent5">
                      <a:shade val="100000"/>
                      <a:satMod val="118000"/>
                    </a:schemeClr>
                  </a:gs>
                  <a:gs pos="55000">
                    <a:schemeClr val="accent5">
                      <a:shade val="100000"/>
                      <a:satMod val="118000"/>
                    </a:schemeClr>
                  </a:gs>
                  <a:gs pos="73000">
                    <a:schemeClr val="accent5">
                      <a:shade val="90000"/>
                      <a:satMod val="110000"/>
                    </a:schemeClr>
                  </a:gs>
                  <a:gs pos="100000">
                    <a:schemeClr val="accent5">
                      <a:shade val="63000"/>
                    </a:schemeClr>
                  </a:gs>
                </a:gsLst>
                <a:lin ang="950000" scaled="1"/>
              </a:gradFill>
              <a:ln w="9525" cap="flat" cmpd="sng" algn="ctr">
                <a:solidFill>
                  <a:schemeClr val="accent5"/>
                </a:solidFill>
                <a:prstDash val="solid"/>
              </a:ln>
              <a:effectLst>
                <a:outerShdw blurRad="50800" dist="43000" dir="5400000" rotWithShape="0">
                  <a:srgbClr val="000000">
                    <a:alpha val="4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alanced" dir="t">
                  <a:rot lat="0" lon="0" rev="0"/>
                </a:lightRig>
              </a:scene3d>
              <a:sp3d prstMaterial="matte">
                <a:bevelT w="0" h="0"/>
                <a:contourClr>
                  <a:schemeClr val="accent5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c:spPr>
          </c:dPt>
          <c:dLbls>
            <c:dLbl>
              <c:idx val="0"/>
              <c:layout>
                <c:manualLayout>
                  <c:x val="1.5414329905499234E-2"/>
                  <c:y val="-0.1125231262158395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215 411,0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4254066456664966E-3"/>
                  <c:y val="-0.1125231262158395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214 092,7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988923259832737E-2"/>
                  <c:y val="-7.032695388489973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281 648,7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027621993699949E-2"/>
                  <c:y val="-0.1054904308273495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253 943,8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3701626582665986E-2"/>
                  <c:y val="-7.735964927338966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249 327,0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2016 год (факт)</c:v>
                </c:pt>
                <c:pt idx="1">
                  <c:v>2017 год (план)</c:v>
                </c:pt>
                <c:pt idx="2">
                  <c:v>2018 год (план)</c:v>
                </c:pt>
                <c:pt idx="3">
                  <c:v>2019 год (план)</c:v>
                </c:pt>
                <c:pt idx="4">
                  <c:v>2020 год (план)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0.0">
                  <c:v>215411</c:v>
                </c:pt>
                <c:pt idx="1">
                  <c:v>214092.7</c:v>
                </c:pt>
                <c:pt idx="2">
                  <c:v>281648.7</c:v>
                </c:pt>
                <c:pt idx="3">
                  <c:v>253943.8</c:v>
                </c:pt>
                <c:pt idx="4" formatCode="0.0">
                  <c:v>249327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86743424"/>
        <c:axId val="187292672"/>
        <c:axId val="0"/>
      </c:bar3DChart>
      <c:catAx>
        <c:axId val="186743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87292672"/>
        <c:crosses val="autoZero"/>
        <c:auto val="1"/>
        <c:lblAlgn val="ctr"/>
        <c:lblOffset val="100"/>
        <c:noMultiLvlLbl val="0"/>
      </c:catAx>
      <c:valAx>
        <c:axId val="18729267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86743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120449711341653"/>
          <c:y val="0.21277958015194659"/>
          <c:w val="0.78564930266544353"/>
          <c:h val="0.695753033954297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4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11 488,1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7316734341555293"/>
                  <c:y val="-9.725733875337518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28 059,1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9927140305862492"/>
                  <c:y val="-0.13378049438502815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30 990,2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  <c:pt idx="3">
                  <c:v>Другие вопросы в области ЖКХ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11488.1</c:v>
                </c:pt>
                <c:pt idx="1">
                  <c:v>28059.1</c:v>
                </c:pt>
                <c:pt idx="2">
                  <c:v>30990.2</c:v>
                </c:pt>
                <c:pt idx="3" formatCode="#,##0.00">
                  <c:v>11773.9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796055852551223"/>
          <c:y val="1.3395136124115605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010328419252851"/>
          <c:y val="0.13697089212309743"/>
          <c:w val="0.87743169779629004"/>
          <c:h val="0.6824788455291185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долговой нагрузки, %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 w="25400" cap="flat" cmpd="sng" algn="ctr">
                <a:solidFill>
                  <a:schemeClr val="lt1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 cap="flat" cmpd="sng" algn="ctr">
                <a:solidFill>
                  <a:schemeClr val="lt1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25400" cap="flat" cmpd="sng" algn="ctr">
                <a:solidFill>
                  <a:schemeClr val="lt1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 cap="flat" cmpd="sng" algn="ctr">
                <a:solidFill>
                  <a:schemeClr val="lt1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4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 w="25400" cap="flat" cmpd="sng" algn="ctr">
                <a:solidFill>
                  <a:schemeClr val="lt1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5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25400" cap="flat" cmpd="sng" algn="ctr">
                <a:solidFill>
                  <a:schemeClr val="lt1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1.0735522140052071E-2"/>
                  <c:y val="-0.319250744291421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269168160059509E-2"/>
                  <c:y val="-0.26343767710760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1345840800297547E-3"/>
                  <c:y val="-0.162974156176739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2018761200446334E-3"/>
                  <c:y val="-0.1093936116802774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0735522140052071E-2"/>
                  <c:y val="-9.3765952868809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2269168160059509E-2"/>
                  <c:y val="-8.0370816744693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на 01.01.2015г.</c:v>
                </c:pt>
                <c:pt idx="1">
                  <c:v>на 01.01.2016г.</c:v>
                </c:pt>
                <c:pt idx="2">
                  <c:v>на 01.01.2017г.</c:v>
                </c:pt>
                <c:pt idx="3">
                  <c:v>на 01.01.2018г.</c:v>
                </c:pt>
                <c:pt idx="4">
                  <c:v>на 01.01.2019г.</c:v>
                </c:pt>
                <c:pt idx="5">
                  <c:v>на 01.01.2020г.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2.2000000000000002</c:v>
                </c:pt>
                <c:pt idx="1">
                  <c:v>1.7</c:v>
                </c:pt>
                <c:pt idx="2">
                  <c:v>0.8</c:v>
                </c:pt>
                <c:pt idx="3">
                  <c:v>0.3</c:v>
                </c:pt>
                <c:pt idx="4">
                  <c:v>0.3</c:v>
                </c:pt>
                <c:pt idx="5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8098816"/>
        <c:axId val="188133376"/>
        <c:axId val="0"/>
      </c:bar3DChart>
      <c:catAx>
        <c:axId val="188098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 b="1">
                <a:latin typeface="+mj-lt"/>
              </a:defRPr>
            </a:pPr>
            <a:endParaRPr lang="ru-RU"/>
          </a:p>
        </c:txPr>
        <c:crossAx val="188133376"/>
        <c:crosses val="autoZero"/>
        <c:auto val="1"/>
        <c:lblAlgn val="ctr"/>
        <c:lblOffset val="100"/>
        <c:noMultiLvlLbl val="0"/>
      </c:catAx>
      <c:valAx>
        <c:axId val="188133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+mj-lt"/>
              </a:defRPr>
            </a:pPr>
            <a:endParaRPr lang="ru-RU"/>
          </a:p>
        </c:txPr>
        <c:crossAx val="188098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215682821461082E-2"/>
          <c:y val="4.1811639327788128E-2"/>
          <c:w val="0.74510781782746327"/>
          <c:h val="0.77035403806520808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spPr>
            <a:ln w="38100">
              <a:solidFill>
                <a:srgbClr val="003192"/>
              </a:solidFill>
            </a:ln>
          </c:spPr>
          <c:marker>
            <c:spPr>
              <a:solidFill>
                <a:srgbClr val="00B0F0"/>
              </a:solidFill>
              <a:ln w="38100">
                <a:solidFill>
                  <a:srgbClr val="003192"/>
                </a:solidFill>
              </a:ln>
            </c:spPr>
          </c:marker>
          <c:dLbls>
            <c:dLbl>
              <c:idx val="0"/>
              <c:layout>
                <c:manualLayout>
                  <c:x val="2.3619647420127922E-3"/>
                  <c:y val="2.03694112234791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6.8500573348992969E-2"/>
                  <c:y val="-5.16687504205323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71.400000000000006</c:v>
                </c:pt>
                <c:pt idx="1">
                  <c:v>155.69999999999999</c:v>
                </c:pt>
                <c:pt idx="2">
                  <c:v>236.8</c:v>
                </c:pt>
                <c:pt idx="3">
                  <c:v>312.10000000000002</c:v>
                </c:pt>
                <c:pt idx="4">
                  <c:v>382.9</c:v>
                </c:pt>
                <c:pt idx="5">
                  <c:v>460.8</c:v>
                </c:pt>
                <c:pt idx="6">
                  <c:v>539.1</c:v>
                </c:pt>
                <c:pt idx="7">
                  <c:v>617.20000000000005</c:v>
                </c:pt>
                <c:pt idx="8">
                  <c:v>691.1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 год</c:v>
                </c:pt>
              </c:strCache>
            </c:strRef>
          </c:tx>
          <c:spPr>
            <a:ln w="38100">
              <a:solidFill>
                <a:srgbClr val="D60093"/>
              </a:solidFill>
            </a:ln>
          </c:spPr>
          <c:marker>
            <c:spPr>
              <a:solidFill>
                <a:srgbClr val="FFFF00"/>
              </a:solidFill>
              <a:ln w="38100">
                <a:solidFill>
                  <a:srgbClr val="D60093"/>
                </a:solidFill>
              </a:ln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7.7948928293681649E-2"/>
                  <c:y val="-4.52101566179657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80.400000000000006</c:v>
                </c:pt>
                <c:pt idx="1">
                  <c:v>160.4</c:v>
                </c:pt>
                <c:pt idx="2">
                  <c:v>247.8</c:v>
                </c:pt>
                <c:pt idx="3">
                  <c:v>327.7</c:v>
                </c:pt>
                <c:pt idx="4">
                  <c:v>413.5</c:v>
                </c:pt>
                <c:pt idx="5">
                  <c:v>671.7</c:v>
                </c:pt>
                <c:pt idx="6">
                  <c:v>783.6</c:v>
                </c:pt>
                <c:pt idx="7">
                  <c:v>895.5</c:v>
                </c:pt>
                <c:pt idx="8" formatCode="0.0">
                  <c:v>971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197760"/>
        <c:axId val="174199552"/>
      </c:lineChart>
      <c:catAx>
        <c:axId val="174197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74199552"/>
        <c:crosses val="autoZero"/>
        <c:auto val="1"/>
        <c:lblAlgn val="ctr"/>
        <c:lblOffset val="100"/>
        <c:noMultiLvlLbl val="0"/>
      </c:catAx>
      <c:valAx>
        <c:axId val="174199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741977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555870280286305"/>
          <c:y val="0.54785422902932535"/>
          <c:w val="0.14971711972479249"/>
          <c:h val="0.22473715753022747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accent1">
        <a:lumMod val="20000"/>
        <a:lumOff val="80000"/>
      </a:schemeClr>
    </a:solidFill>
    <a:ln>
      <a:solidFill>
        <a:srgbClr val="FF3399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756115544275372"/>
          <c:y val="0.12899075150315981"/>
          <c:w val="0.88243879565700767"/>
          <c:h val="0.6532655512277716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коммерческий кредит (муниципальный контракт с ОАО "Сбербанк России" от 12.2014 года)</c:v>
                </c:pt>
              </c:strCache>
            </c:strRef>
          </c:tx>
          <c:spPr>
            <a:solidFill>
              <a:srgbClr val="C0C0C0"/>
            </a:solidFill>
          </c:spPr>
          <c:invertIfNegative val="0"/>
          <c:dLbls>
            <c:dLbl>
              <c:idx val="0"/>
              <c:layout>
                <c:manualLayout>
                  <c:x val="9.7982952766430369E-3"/>
                  <c:y val="-2.868499522190523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10000,0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7982952766430369E-3"/>
                  <c:y val="-2.3469541545195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431344489416876E-2"/>
                  <c:y val="-5.21545367671004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10000</c:v>
                </c:pt>
                <c:pt idx="1">
                  <c:v>6666.7</c:v>
                </c:pt>
                <c:pt idx="2">
                  <c:v>3333.3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бюджетный кредит (привлеченный городским округом в 2013 году кредит из бюджета Свердловской области)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064393702190716E-2"/>
                  <c:y val="-0.117347707725975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7982952766430369E-3"/>
                  <c:y val="-0.104309073534200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431344489416876E-2"/>
                  <c:y val="-9.90936198574907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4697442914964555E-2"/>
                  <c:y val="-0.112132254049265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3064393702190716E-2"/>
                  <c:y val="-0.117347707725975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8.1652460638691974E-3"/>
                  <c:y val="-0.12256316140268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1181,0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2657.2</c:v>
                </c:pt>
                <c:pt idx="1">
                  <c:v>2361.9</c:v>
                </c:pt>
                <c:pt idx="2">
                  <c:v>2066.6999999999998</c:v>
                </c:pt>
                <c:pt idx="3">
                  <c:v>1771.4</c:v>
                </c:pt>
                <c:pt idx="4">
                  <c:v>1476.2</c:v>
                </c:pt>
                <c:pt idx="5">
                  <c:v>1181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7795328"/>
        <c:axId val="187796864"/>
        <c:axId val="0"/>
      </c:bar3DChart>
      <c:catAx>
        <c:axId val="187795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87796864"/>
        <c:crosses val="autoZero"/>
        <c:auto val="1"/>
        <c:lblAlgn val="ctr"/>
        <c:lblOffset val="100"/>
        <c:noMultiLvlLbl val="0"/>
      </c:catAx>
      <c:valAx>
        <c:axId val="187796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87795328"/>
        <c:crosses val="autoZero"/>
        <c:crossBetween val="between"/>
      </c:valAx>
    </c:plotArea>
    <c:legend>
      <c:legendPos val="b"/>
      <c:legendEntry>
        <c:idx val="1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1.8945299666459341E-2"/>
          <c:y val="0.83085789296692836"/>
          <c:w val="0.97479673396288424"/>
          <c:h val="0.12484406109664337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"/>
      <c:hPercent val="118"/>
      <c:rotY val="44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bg1">
              <a:lumMod val="85000"/>
            </a:schemeClr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9068382212702278"/>
          <c:y val="1.700168938874844E-2"/>
          <c:w val="0.58350412992767076"/>
          <c:h val="0.8582980885097939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Родилось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17230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6580889364886647E-3"/>
                  <c:y val="4.297874450170962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2016 год</c:v>
                </c:pt>
                <c:pt idx="1">
                  <c:v>2017 год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630</c:v>
                </c:pt>
                <c:pt idx="1">
                  <c:v>409</c:v>
                </c:pt>
              </c:numCache>
            </c:numRef>
          </c:val>
        </c:ser>
        <c:ser>
          <c:idx val="1"/>
          <c:order val="1"/>
          <c:tx>
            <c:strRef>
              <c:f>Sheet1!$A$2</c:f>
              <c:strCache>
                <c:ptCount val="1"/>
                <c:pt idx="0">
                  <c:v>Умерло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 w="17230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5526963121628692E-3"/>
                  <c:y val="-2.34432223613637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7.03296670840913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2016 год</c:v>
                </c:pt>
                <c:pt idx="1">
                  <c:v>2017 год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653</c:v>
                </c:pt>
                <c:pt idx="1">
                  <c:v>505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gapDepth val="0"/>
        <c:shape val="box"/>
        <c:axId val="174291200"/>
        <c:axId val="174298240"/>
        <c:axId val="0"/>
      </c:bar3DChart>
      <c:catAx>
        <c:axId val="174291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ln w="430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742982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4298240"/>
        <c:scaling>
          <c:orientation val="minMax"/>
        </c:scaling>
        <c:delete val="0"/>
        <c:axPos val="b"/>
        <c:majorGridlines>
          <c:spPr>
            <a:ln w="4308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430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476" b="1" i="0" u="none" strike="noStrike" baseline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74291200"/>
        <c:crosses val="autoZero"/>
        <c:crossBetween val="between"/>
      </c:valAx>
      <c:spPr>
        <a:noFill/>
        <a:ln w="34461">
          <a:noFill/>
        </a:ln>
      </c:spPr>
    </c:plotArea>
    <c:legend>
      <c:legendPos val="r"/>
      <c:layout>
        <c:manualLayout>
          <c:xMode val="edge"/>
          <c:yMode val="edge"/>
          <c:x val="0.81959673909322539"/>
          <c:y val="0.36340058892328064"/>
          <c:w val="0.17087948631426578"/>
          <c:h val="0.25210010662051369"/>
        </c:manualLayout>
      </c:layout>
      <c:overlay val="0"/>
      <c:spPr>
        <a:noFill/>
        <a:ln w="4308">
          <a:noFill/>
          <a:prstDash val="solid"/>
        </a:ln>
      </c:spPr>
      <c:txPr>
        <a:bodyPr/>
        <a:lstStyle/>
        <a:p>
          <a:pPr>
            <a:defRPr sz="2000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2"/>
    </a:solidFill>
    <a:ln w="0">
      <a:solidFill>
        <a:schemeClr val="accent2"/>
      </a:solidFill>
      <a:prstDash val="solid"/>
    </a:ln>
  </c:spPr>
  <c:txPr>
    <a:bodyPr/>
    <a:lstStyle/>
    <a:p>
      <a:pPr>
        <a:defRPr sz="2476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1"/>
    <c:view3D>
      <c:rotX val="60"/>
      <c:rotY val="17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577038981238451E-2"/>
          <c:y val="5.5077411645967952E-2"/>
          <c:w val="0.60383141343443225"/>
          <c:h val="0.9425393096281583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12"/>
          </c:dPt>
          <c:dLbls>
            <c:dLbl>
              <c:idx val="0"/>
              <c:layout>
                <c:manualLayout>
                  <c:x val="0.10311290949742394"/>
                  <c:y val="0.128664406782205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7777170214834263E-2"/>
                  <c:y val="1.1630654332449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6118158841255951E-2"/>
                  <c:y val="2.3411066827985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 - 74,4%</c:v>
                </c:pt>
                <c:pt idx="1">
                  <c:v>Налоги на совокупный доход - 8,5%</c:v>
                </c:pt>
                <c:pt idx="2">
                  <c:v>Земельный налог - 8,4%</c:v>
                </c:pt>
                <c:pt idx="3">
                  <c:v>Акцизы - 3,9%</c:v>
                </c:pt>
                <c:pt idx="4">
                  <c:v>Налог на имущество физических лиц - 3,1%</c:v>
                </c:pt>
                <c:pt idx="5">
                  <c:v>Госпошлина - 1,7%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74.400000000000006</c:v>
                </c:pt>
                <c:pt idx="1">
                  <c:v>8.5</c:v>
                </c:pt>
                <c:pt idx="2">
                  <c:v>8.4</c:v>
                </c:pt>
                <c:pt idx="3">
                  <c:v>3.9</c:v>
                </c:pt>
                <c:pt idx="4">
                  <c:v>3.1</c:v>
                </c:pt>
                <c:pt idx="5">
                  <c:v>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49730242053079"/>
          <c:y val="5.7738238953258997E-2"/>
          <c:w val="0.33576771653543308"/>
          <c:h val="0.91421334457833203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288224744402824E-2"/>
          <c:y val="0"/>
          <c:w val="0.52954001842932485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0033124237362988E-2"/>
                  <c:y val="-5.0593680233138483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0,5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 64,0 %</c:v>
                </c:pt>
                <c:pt idx="1">
                  <c:v>Доходы от продажи имущества 24,4 %</c:v>
                </c:pt>
                <c:pt idx="2">
                  <c:v>Штрафы 5,9 %</c:v>
                </c:pt>
                <c:pt idx="3">
                  <c:v>Платежи при пользовании природными ресурсами 5,2%</c:v>
                </c:pt>
                <c:pt idx="4">
                  <c:v>Доходы от оказания платных услуг 0,5 %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0.0">
                  <c:v>62.4</c:v>
                </c:pt>
                <c:pt idx="1">
                  <c:v>27.4</c:v>
                </c:pt>
                <c:pt idx="2">
                  <c:v>5.9</c:v>
                </c:pt>
                <c:pt idx="3">
                  <c:v>3.8</c:v>
                </c:pt>
                <c:pt idx="4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68"/>
        <c:holeSize val="50"/>
      </c:doughnutChart>
    </c:plotArea>
    <c:legend>
      <c:legendPos val="r"/>
      <c:layout>
        <c:manualLayout>
          <c:xMode val="edge"/>
          <c:yMode val="edge"/>
          <c:x val="0.66093741685097551"/>
          <c:y val="1.4415886199744685E-2"/>
          <c:w val="0.33017001378931754"/>
          <c:h val="0.9760845643208945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6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2454534241958056E-2"/>
          <c:y val="3.4345155783681046E-2"/>
          <c:w val="0.90908637466207454"/>
          <c:h val="0.884289105972112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1.50348591404608E-2"/>
                  <c:y val="0.275738561728435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902675958379054E-2"/>
                  <c:y val="0.240039913865779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797173221240258E-2"/>
                  <c:y val="0.225999398759614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4496106216508669E-2"/>
                  <c:y val="0.20230595293333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6912123919260023E-2"/>
                  <c:y val="0.186743956553846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69121239192602E-2"/>
                  <c:y val="0.331989256095727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1744159324763004E-2"/>
                  <c:y val="0.207493285059829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2016 г факт</c:v>
                </c:pt>
                <c:pt idx="1">
                  <c:v>2017 г ожидаемое</c:v>
                </c:pt>
                <c:pt idx="2">
                  <c:v>2018 г прогноз</c:v>
                </c:pt>
                <c:pt idx="3">
                  <c:v>2019 г прогноз</c:v>
                </c:pt>
                <c:pt idx="4">
                  <c:v>2020 г прогноз</c:v>
                </c:pt>
              </c:strCache>
            </c:strRef>
          </c:cat>
          <c:val>
            <c:numRef>
              <c:f>Лист1!$B$2:$B$6</c:f>
              <c:numCache>
                <c:formatCode>_-* #,##0_р_._-;\-* #,##0_р_._-;_-* "-"??_р_._-;_-@_-</c:formatCode>
                <c:ptCount val="5"/>
                <c:pt idx="0">
                  <c:v>462542.5</c:v>
                </c:pt>
                <c:pt idx="1">
                  <c:v>329337</c:v>
                </c:pt>
                <c:pt idx="2">
                  <c:v>329864</c:v>
                </c:pt>
                <c:pt idx="3">
                  <c:v>373461</c:v>
                </c:pt>
                <c:pt idx="4">
                  <c:v>398283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gapDepth val="38"/>
        <c:shape val="cylinder"/>
        <c:axId val="182203136"/>
        <c:axId val="182204672"/>
        <c:axId val="0"/>
      </c:bar3DChart>
      <c:catAx>
        <c:axId val="182203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srgbClr val="0070C0"/>
            </a:solidFill>
          </a:ln>
        </c:spPr>
        <c:txPr>
          <a:bodyPr rot="0" anchor="b" anchorCtr="0"/>
          <a:lstStyle/>
          <a:p>
            <a:pPr>
              <a:defRPr sz="1100" b="1" baseline="0">
                <a:solidFill>
                  <a:srgbClr val="003E6C"/>
                </a:solidFill>
                <a:latin typeface="Times New Roman" panose="02020603050405020304" pitchFamily="18" charset="0"/>
              </a:defRPr>
            </a:pPr>
            <a:endParaRPr lang="ru-RU"/>
          </a:p>
        </c:txPr>
        <c:crossAx val="182204672"/>
        <c:crosses val="autoZero"/>
        <c:auto val="1"/>
        <c:lblAlgn val="ctr"/>
        <c:lblOffset val="15"/>
        <c:noMultiLvlLbl val="0"/>
      </c:catAx>
      <c:valAx>
        <c:axId val="182204672"/>
        <c:scaling>
          <c:orientation val="minMax"/>
        </c:scaling>
        <c:delete val="0"/>
        <c:axPos val="l"/>
        <c:majorGridlines>
          <c:spPr>
            <a:ln w="6350">
              <a:solidFill>
                <a:schemeClr val="tx2">
                  <a:lumMod val="40000"/>
                  <a:lumOff val="60000"/>
                </a:schemeClr>
              </a:solidFill>
            </a:ln>
          </c:spPr>
        </c:majorGridlines>
        <c:numFmt formatCode="_-* #,##0_р_._-;\-* #,##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1200" b="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82203136"/>
        <c:crosses val="autoZero"/>
        <c:crossBetween val="between"/>
      </c:valAx>
      <c:spPr>
        <a:solidFill>
          <a:schemeClr val="bg1"/>
        </a:solidFill>
        <a:ln w="6350">
          <a:solidFill>
            <a:srgbClr val="9C5BCD"/>
          </a:solidFill>
        </a:ln>
      </c:spPr>
    </c:plotArea>
    <c:plotVisOnly val="1"/>
    <c:dispBlanksAs val="gap"/>
    <c:showDLblsOverMax val="0"/>
  </c:chart>
  <c:spPr>
    <a:noFill/>
    <a:ln w="38100">
      <a:solidFill>
        <a:schemeClr val="bg1"/>
      </a:solidFill>
    </a:ln>
    <a:effectLst>
      <a:glow>
        <a:schemeClr val="bg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100485499191247E-2"/>
          <c:y val="8.87736455791827E-2"/>
          <c:w val="0.79669416406909943"/>
          <c:h val="0.6238264408532995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Поступление  НДФЛ млн. руб.</c:v>
                </c:pt>
              </c:strCache>
            </c:strRef>
          </c:tx>
          <c:dLbls>
            <c:dLbl>
              <c:idx val="0"/>
              <c:layout>
                <c:manualLayout>
                  <c:x val="-2.9919794368060589E-2"/>
                  <c:y val="7.7885293973348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4092328542405079E-2"/>
                  <c:y val="0.107841176270789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3069246406803809E-2"/>
                  <c:y val="9.5858823351813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0942876503661914E-2"/>
                  <c:y val="0.113832352730278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9919794368060589E-2"/>
                  <c:y val="8.9867646892324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621869844554703E-2"/>
                  <c:y val="9.5858823351813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5195616309945757E-2"/>
                  <c:y val="0.101849999811301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>
                    <a:solidFill>
                      <a:srgbClr val="591D3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2016 г</c:v>
                </c:pt>
                <c:pt idx="1">
                  <c:v>2017 г</c:v>
                </c:pt>
                <c:pt idx="2">
                  <c:v>2018 г</c:v>
                </c:pt>
                <c:pt idx="3">
                  <c:v>2019 г</c:v>
                </c:pt>
                <c:pt idx="4">
                  <c:v>2020 г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462.54300000000001</c:v>
                </c:pt>
                <c:pt idx="1">
                  <c:v>329.33699999999999</c:v>
                </c:pt>
                <c:pt idx="2">
                  <c:v>329.86399999999998</c:v>
                </c:pt>
                <c:pt idx="3">
                  <c:v>373.46100000000001</c:v>
                </c:pt>
                <c:pt idx="4" formatCode="0.000">
                  <c:v>398.28300000000002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Норматив отчислений по НДФЛ %</c:v>
                </c:pt>
              </c:strCache>
            </c:strRef>
          </c:tx>
          <c:spPr>
            <a:ln>
              <a:solidFill>
                <a:srgbClr val="003192"/>
              </a:solidFill>
            </a:ln>
          </c:spPr>
          <c:marker>
            <c:spPr>
              <a:solidFill>
                <a:srgbClr val="0044CC"/>
              </a:solidFill>
              <a:ln>
                <a:solidFill>
                  <a:srgbClr val="003192"/>
                </a:solidFill>
              </a:ln>
            </c:spPr>
          </c:marker>
          <c:dLbls>
            <c:dLbl>
              <c:idx val="0"/>
              <c:layout>
                <c:manualLayout>
                  <c:x val="-4.7828960623960803E-2"/>
                  <c:y val="-8.5665084831844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9893100389975502E-2"/>
                  <c:y val="-9.5743330106178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8398445370476672E-2"/>
                  <c:y val="-9.5743330106178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9679301169926506E-3"/>
                  <c:y val="-9.5743330106178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9.5743330106178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rgbClr val="0044CC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2016 г</c:v>
                </c:pt>
                <c:pt idx="1">
                  <c:v>2017 г</c:v>
                </c:pt>
                <c:pt idx="2">
                  <c:v>2018 г</c:v>
                </c:pt>
                <c:pt idx="3">
                  <c:v>2019 г</c:v>
                </c:pt>
                <c:pt idx="4">
                  <c:v>2020 г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74</c:v>
                </c:pt>
                <c:pt idx="1">
                  <c:v>51</c:v>
                </c:pt>
                <c:pt idx="2">
                  <c:v>47</c:v>
                </c:pt>
                <c:pt idx="3">
                  <c:v>50</c:v>
                </c:pt>
                <c:pt idx="4">
                  <c:v>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2340992"/>
        <c:axId val="182350976"/>
      </c:lineChart>
      <c:catAx>
        <c:axId val="182340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82350976"/>
        <c:crosses val="autoZero"/>
        <c:auto val="1"/>
        <c:lblAlgn val="ctr"/>
        <c:lblOffset val="100"/>
        <c:noMultiLvlLbl val="0"/>
      </c:catAx>
      <c:valAx>
        <c:axId val="182350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82340992"/>
        <c:crosses val="autoZero"/>
        <c:crossBetween val="between"/>
        <c:majorUnit val="50"/>
      </c:valAx>
    </c:plotArea>
    <c:legend>
      <c:legendPos val="r"/>
      <c:layout>
        <c:manualLayout>
          <c:xMode val="edge"/>
          <c:yMode val="edge"/>
          <c:x val="0.84185683756577112"/>
          <c:y val="2.9621840875758308E-3"/>
          <c:w val="0.14850435126557754"/>
          <c:h val="0.97967021811157506"/>
        </c:manualLayout>
      </c:layout>
      <c:overlay val="0"/>
      <c:txPr>
        <a:bodyPr/>
        <a:lstStyle/>
        <a:p>
          <a:pPr>
            <a:defRPr sz="1200">
              <a:solidFill>
                <a:srgbClr val="003192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6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2454534241958056E-2"/>
          <c:y val="3.4345155783681046E-2"/>
          <c:w val="0.90908637466207454"/>
          <c:h val="0.884289105972112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 физ. лиц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0348591404608E-2"/>
                  <c:y val="0.275738561728435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902675958379054E-2"/>
                  <c:y val="0.240039913865779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797173221240258E-2"/>
                  <c:y val="0.225999398759614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4496106216508669E-2"/>
                  <c:y val="0.20230595293333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6912123919260023E-2"/>
                  <c:y val="0.186743956553846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69121239192602E-2"/>
                  <c:y val="0.331989256095727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1744159324763004E-2"/>
                  <c:y val="0.207493285059829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2016 г факт</c:v>
                </c:pt>
                <c:pt idx="1">
                  <c:v>2017 г ожидаемое</c:v>
                </c:pt>
                <c:pt idx="2">
                  <c:v>2018 г прогноз</c:v>
                </c:pt>
                <c:pt idx="3">
                  <c:v>2019 г прогноз</c:v>
                </c:pt>
                <c:pt idx="4">
                  <c:v>2020 г прогноз</c:v>
                </c:pt>
              </c:strCache>
            </c:strRef>
          </c:cat>
          <c:val>
            <c:numRef>
              <c:f>Лист1!$B$2:$B$6</c:f>
              <c:numCache>
                <c:formatCode>_-* #,##0_р_._-;\-* #,##0_р_._-;_-* "-"??_р_._-;_-@_-</c:formatCode>
                <c:ptCount val="5"/>
                <c:pt idx="0">
                  <c:v>11147</c:v>
                </c:pt>
                <c:pt idx="1">
                  <c:v>12699</c:v>
                </c:pt>
                <c:pt idx="2">
                  <c:v>13881</c:v>
                </c:pt>
                <c:pt idx="3">
                  <c:v>14881</c:v>
                </c:pt>
                <c:pt idx="4">
                  <c:v>15952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gapDepth val="38"/>
        <c:shape val="cylinder"/>
        <c:axId val="182307840"/>
        <c:axId val="182313728"/>
        <c:axId val="0"/>
      </c:bar3DChart>
      <c:catAx>
        <c:axId val="182307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srgbClr val="0070C0"/>
            </a:solidFill>
          </a:ln>
        </c:spPr>
        <c:txPr>
          <a:bodyPr rot="0" anchor="b" anchorCtr="0"/>
          <a:lstStyle/>
          <a:p>
            <a:pPr>
              <a:defRPr sz="1100" b="1" baseline="0">
                <a:solidFill>
                  <a:schemeClr val="tx2"/>
                </a:solidFill>
                <a:latin typeface="Times New Roman" panose="02020603050405020304" pitchFamily="18" charset="0"/>
              </a:defRPr>
            </a:pPr>
            <a:endParaRPr lang="ru-RU"/>
          </a:p>
        </c:txPr>
        <c:crossAx val="182313728"/>
        <c:crosses val="autoZero"/>
        <c:auto val="1"/>
        <c:lblAlgn val="ctr"/>
        <c:lblOffset val="15"/>
        <c:noMultiLvlLbl val="0"/>
      </c:catAx>
      <c:valAx>
        <c:axId val="182313728"/>
        <c:scaling>
          <c:orientation val="minMax"/>
        </c:scaling>
        <c:delete val="0"/>
        <c:axPos val="l"/>
        <c:majorGridlines>
          <c:spPr>
            <a:ln w="6350">
              <a:solidFill>
                <a:schemeClr val="tx2">
                  <a:lumMod val="40000"/>
                  <a:lumOff val="60000"/>
                </a:schemeClr>
              </a:solidFill>
            </a:ln>
          </c:spPr>
        </c:majorGridlines>
        <c:numFmt formatCode="_-* #,##0_р_._-;\-* #,##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1300" b="1" baseline="0"/>
            </a:pPr>
            <a:endParaRPr lang="ru-RU"/>
          </a:p>
        </c:txPr>
        <c:crossAx val="182307840"/>
        <c:crosses val="autoZero"/>
        <c:crossBetween val="between"/>
      </c:valAx>
      <c:spPr>
        <a:solidFill>
          <a:schemeClr val="bg1"/>
        </a:solidFill>
        <a:ln w="6350">
          <a:solidFill>
            <a:srgbClr val="9C5BCD"/>
          </a:solidFill>
        </a:ln>
      </c:spPr>
    </c:plotArea>
    <c:plotVisOnly val="1"/>
    <c:dispBlanksAs val="gap"/>
    <c:showDLblsOverMax val="0"/>
  </c:chart>
  <c:spPr>
    <a:solidFill>
      <a:srgbClr val="FBECE5"/>
    </a:solidFill>
    <a:ln w="38100">
      <a:solidFill>
        <a:srgbClr val="FBECE5">
          <a:alpha val="67000"/>
        </a:srgbClr>
      </a:solidFill>
    </a:ln>
    <a:effectLst>
      <a:glow>
        <a:schemeClr val="accent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depthPercent val="1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9310989083942675E-2"/>
          <c:y val="3.4090096666773255E-2"/>
          <c:w val="0.89035941901157989"/>
          <c:h val="0.76021364689637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9C5BCD"/>
            </a:solidFill>
          </c:spPr>
          <c:invertIfNegative val="0"/>
          <c:dLbls>
            <c:dLbl>
              <c:idx val="0"/>
              <c:layout>
                <c:manualLayout>
                  <c:x val="9.7653715413506814E-3"/>
                  <c:y val="0.151432054210124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233957198033087E-2"/>
                  <c:y val="0.170864678595604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607088324276135E-2"/>
                  <c:y val="0.218074231831383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1078138485029544E-2"/>
                  <c:y val="0.233059421968987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8066975844311037E-2"/>
                  <c:y val="0.226760518672528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5055813203592531E-2"/>
                  <c:y val="0.185817647245544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3550231883233278E-2"/>
                  <c:y val="0.160622034059707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2016 г факт</c:v>
                </c:pt>
                <c:pt idx="1">
                  <c:v>2017 г ожидаемое</c:v>
                </c:pt>
                <c:pt idx="2">
                  <c:v>2018 г прогноз</c:v>
                </c:pt>
                <c:pt idx="3">
                  <c:v>2019 г прогноз</c:v>
                </c:pt>
                <c:pt idx="4">
                  <c:v>2020 г прогноз</c:v>
                </c:pt>
              </c:strCache>
            </c:strRef>
          </c:cat>
          <c:val>
            <c:numRef>
              <c:f>Лист1!$B$2:$B$6</c:f>
              <c:numCache>
                <c:formatCode>_-* #,##0_р_._-;\-* #,##0_р_._-;_-* "-"??_р_._-;_-@_-</c:formatCode>
                <c:ptCount val="5"/>
                <c:pt idx="0">
                  <c:v>36939</c:v>
                </c:pt>
                <c:pt idx="1">
                  <c:v>36373</c:v>
                </c:pt>
                <c:pt idx="2">
                  <c:v>36991</c:v>
                </c:pt>
                <c:pt idx="3">
                  <c:v>37694</c:v>
                </c:pt>
                <c:pt idx="4">
                  <c:v>38410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"/>
        <c:gapDepth val="14"/>
        <c:shape val="cylinder"/>
        <c:axId val="177447680"/>
        <c:axId val="177449216"/>
        <c:axId val="0"/>
      </c:bar3DChart>
      <c:catAx>
        <c:axId val="177447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 i="0" baseline="0">
                <a:solidFill>
                  <a:srgbClr val="7030A0"/>
                </a:solidFill>
                <a:latin typeface="Times New Roman" panose="02020603050405020304" pitchFamily="18" charset="0"/>
              </a:defRPr>
            </a:pPr>
            <a:endParaRPr lang="ru-RU"/>
          </a:p>
        </c:txPr>
        <c:crossAx val="177449216"/>
        <c:crosses val="autoZero"/>
        <c:auto val="1"/>
        <c:lblAlgn val="ctr"/>
        <c:lblOffset val="100"/>
        <c:noMultiLvlLbl val="0"/>
      </c:catAx>
      <c:valAx>
        <c:axId val="177449216"/>
        <c:scaling>
          <c:orientation val="minMax"/>
        </c:scaling>
        <c:delete val="0"/>
        <c:axPos val="l"/>
        <c:majorGridlines/>
        <c:numFmt formatCode="_-* #,##0_р_._-;\-* #,##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17744768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 w="38100">
      <a:solidFill>
        <a:schemeClr val="bg1"/>
      </a:solidFill>
    </a:ln>
    <a:effectLst>
      <a:glow>
        <a:schemeClr val="accent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DE6342-7CAB-4FC6-AB0B-EA7508A42C76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27C4DF-F51B-4FCE-9951-11368334EB01}">
      <dgm:prSet phldrT="[Текст]"/>
      <dgm:spPr>
        <a:solidFill>
          <a:srgbClr val="ED5113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D19FA0B9-6629-438A-97C6-C364776AF8F3}" type="parTrans" cxnId="{F30780DA-01B6-47F6-B614-7BB05EC70CC6}">
      <dgm:prSet/>
      <dgm:spPr/>
      <dgm:t>
        <a:bodyPr/>
        <a:lstStyle/>
        <a:p>
          <a:endParaRPr lang="ru-RU"/>
        </a:p>
      </dgm:t>
    </dgm:pt>
    <dgm:pt modelId="{3B9D0F5D-A92D-499D-A839-E61A31BF7EE8}" type="sibTrans" cxnId="{F30780DA-01B6-47F6-B614-7BB05EC70CC6}">
      <dgm:prSet/>
      <dgm:spPr/>
      <dgm:t>
        <a:bodyPr/>
        <a:lstStyle/>
        <a:p>
          <a:endParaRPr lang="ru-RU"/>
        </a:p>
      </dgm:t>
    </dgm:pt>
    <dgm:pt modelId="{686675CF-796C-419A-87DF-90783C89B7FD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rgbClr val="FF0000"/>
          </a:solidFill>
        </a:ln>
      </dgm:spPr>
      <dgm:t>
        <a:bodyPr/>
        <a:lstStyle/>
        <a:p>
          <a:r>
            <a:rPr lang="ru-RU" dirty="0" smtClean="0"/>
            <a:t>Бюджетный кодекс Российской Федерации</a:t>
          </a:r>
          <a:endParaRPr lang="ru-RU" dirty="0"/>
        </a:p>
      </dgm:t>
    </dgm:pt>
    <dgm:pt modelId="{8AC0D92D-F184-43F3-8694-5E05F709D2D5}" type="parTrans" cxnId="{9409F78B-E3B6-49A8-94C6-3271C594CF10}">
      <dgm:prSet/>
      <dgm:spPr/>
      <dgm:t>
        <a:bodyPr/>
        <a:lstStyle/>
        <a:p>
          <a:endParaRPr lang="ru-RU"/>
        </a:p>
      </dgm:t>
    </dgm:pt>
    <dgm:pt modelId="{1DDB2B2F-35E0-4B04-8CF5-7DAEB4789064}" type="sibTrans" cxnId="{9409F78B-E3B6-49A8-94C6-3271C594CF10}">
      <dgm:prSet/>
      <dgm:spPr/>
      <dgm:t>
        <a:bodyPr/>
        <a:lstStyle/>
        <a:p>
          <a:endParaRPr lang="ru-RU"/>
        </a:p>
      </dgm:t>
    </dgm:pt>
    <dgm:pt modelId="{54AF84EC-B378-4127-A67E-8413A02594DA}">
      <dgm:prSet phldrT="[Текст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rgbClr val="92D050"/>
        </a:solidFill>
        <a:ln>
          <a:solidFill>
            <a:srgbClr val="00B050"/>
          </a:solidFill>
        </a:ln>
      </dgm:spPr>
      <dgm:t>
        <a:bodyPr/>
        <a:lstStyle/>
        <a:p>
          <a:r>
            <a:rPr lang="ru-RU" dirty="0" smtClean="0"/>
            <a:t>Нормативно правовые документы Свердловской области, решения Думы городского округа</a:t>
          </a:r>
          <a:endParaRPr lang="ru-RU" dirty="0"/>
        </a:p>
      </dgm:t>
    </dgm:pt>
    <dgm:pt modelId="{7CEA112B-56A9-48C7-A584-D5900A304ABC}" type="parTrans" cxnId="{8B44D399-7B75-4197-8AE1-6DE161629BC6}">
      <dgm:prSet/>
      <dgm:spPr/>
      <dgm:t>
        <a:bodyPr/>
        <a:lstStyle/>
        <a:p>
          <a:endParaRPr lang="ru-RU"/>
        </a:p>
      </dgm:t>
    </dgm:pt>
    <dgm:pt modelId="{81A0BC07-2FA0-46F5-87DA-6860D40CA26B}" type="sibTrans" cxnId="{8B44D399-7B75-4197-8AE1-6DE161629BC6}">
      <dgm:prSet/>
      <dgm:spPr/>
      <dgm:t>
        <a:bodyPr/>
        <a:lstStyle/>
        <a:p>
          <a:endParaRPr lang="ru-RU"/>
        </a:p>
      </dgm:t>
    </dgm:pt>
    <dgm:pt modelId="{EFE4C4DA-F4C9-4B07-9183-D23ECF548963}">
      <dgm:prSet phldrT="[Текст]"/>
      <dgm:spPr>
        <a:solidFill>
          <a:srgbClr val="C0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D012A6D2-FD5C-4580-AAFC-E3344E233D3B}" type="sibTrans" cxnId="{7890EA99-3CF7-40F1-BED4-7483E139F493}">
      <dgm:prSet/>
      <dgm:spPr/>
      <dgm:t>
        <a:bodyPr/>
        <a:lstStyle/>
        <a:p>
          <a:endParaRPr lang="ru-RU"/>
        </a:p>
      </dgm:t>
    </dgm:pt>
    <dgm:pt modelId="{14CEE75A-9760-4764-911F-0FD2F8BD3F63}" type="parTrans" cxnId="{7890EA99-3CF7-40F1-BED4-7483E139F493}">
      <dgm:prSet/>
      <dgm:spPr/>
      <dgm:t>
        <a:bodyPr/>
        <a:lstStyle/>
        <a:p>
          <a:endParaRPr lang="ru-RU"/>
        </a:p>
      </dgm:t>
    </dgm:pt>
    <dgm:pt modelId="{52ED34A9-AE85-46D3-AAEC-9E158DB62E64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rgbClr val="FF7C80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dirty="0" smtClean="0"/>
            <a:t>Налоговый кодекс Российской Федерации</a:t>
          </a:r>
          <a:endParaRPr lang="ru-RU" dirty="0"/>
        </a:p>
      </dgm:t>
    </dgm:pt>
    <dgm:pt modelId="{FCC09AD2-3FC1-474B-8CC2-640BB13A7E28}" type="sibTrans" cxnId="{5A04343C-3419-43B3-B312-EABEC118AEAB}">
      <dgm:prSet/>
      <dgm:spPr/>
      <dgm:t>
        <a:bodyPr/>
        <a:lstStyle/>
        <a:p>
          <a:endParaRPr lang="ru-RU"/>
        </a:p>
      </dgm:t>
    </dgm:pt>
    <dgm:pt modelId="{BE48C663-B416-46C9-B1C8-0D0A336E1AAB}" type="parTrans" cxnId="{5A04343C-3419-43B3-B312-EABEC118AEAB}">
      <dgm:prSet/>
      <dgm:spPr/>
      <dgm:t>
        <a:bodyPr/>
        <a:lstStyle/>
        <a:p>
          <a:endParaRPr lang="ru-RU"/>
        </a:p>
      </dgm:t>
    </dgm:pt>
    <dgm:pt modelId="{D188FC6B-4076-4AFC-8352-639240AFF687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accent3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966A63BB-F552-445A-A8FC-74F1C8AF33A9}" type="sibTrans" cxnId="{32ECE80C-6FC7-4141-A946-44EAF394A33A}">
      <dgm:prSet/>
      <dgm:spPr/>
      <dgm:t>
        <a:bodyPr/>
        <a:lstStyle/>
        <a:p>
          <a:endParaRPr lang="ru-RU"/>
        </a:p>
      </dgm:t>
    </dgm:pt>
    <dgm:pt modelId="{F48494C5-69D1-4162-9675-3F0C6542F04E}" type="parTrans" cxnId="{32ECE80C-6FC7-4141-A946-44EAF394A33A}">
      <dgm:prSet/>
      <dgm:spPr/>
      <dgm:t>
        <a:bodyPr/>
        <a:lstStyle/>
        <a:p>
          <a:endParaRPr lang="ru-RU"/>
        </a:p>
      </dgm:t>
    </dgm:pt>
    <dgm:pt modelId="{703AAF23-7B19-41E8-B46B-4E6F88B65247}" type="pres">
      <dgm:prSet presAssocID="{FEDE6342-7CAB-4FC6-AB0B-EA7508A42C7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4FDC31-4939-4DEE-8A8D-13B3BA919D50}" type="pres">
      <dgm:prSet presAssocID="{5D27C4DF-F51B-4FCE-9951-11368334EB01}" presName="composite" presStyleCnt="0"/>
      <dgm:spPr/>
    </dgm:pt>
    <dgm:pt modelId="{1061C6FE-28BD-461A-8A94-3EC2DE69E978}" type="pres">
      <dgm:prSet presAssocID="{5D27C4DF-F51B-4FCE-9951-11368334EB0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7A6B20-7D03-4A1C-B41E-3EAE4DB02A85}" type="pres">
      <dgm:prSet presAssocID="{5D27C4DF-F51B-4FCE-9951-11368334EB0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27993F-D4C5-4C32-B796-0A9C837F246E}" type="pres">
      <dgm:prSet presAssocID="{3B9D0F5D-A92D-499D-A839-E61A31BF7EE8}" presName="sp" presStyleCnt="0"/>
      <dgm:spPr/>
    </dgm:pt>
    <dgm:pt modelId="{DCEDC770-15D9-475B-8FF0-606763D650B4}" type="pres">
      <dgm:prSet presAssocID="{EFE4C4DA-F4C9-4B07-9183-D23ECF548963}" presName="composite" presStyleCnt="0"/>
      <dgm:spPr/>
    </dgm:pt>
    <dgm:pt modelId="{A421B1A1-F92C-4B3F-82B4-76767EE30923}" type="pres">
      <dgm:prSet presAssocID="{EFE4C4DA-F4C9-4B07-9183-D23ECF548963}" presName="parentText" presStyleLbl="alignNode1" presStyleIdx="1" presStyleCnt="3" custLinFactNeighborX="902" custLinFactNeighborY="-28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CF42C1-3CCC-418C-B955-37E1F3A4FC0C}" type="pres">
      <dgm:prSet presAssocID="{EFE4C4DA-F4C9-4B07-9183-D23ECF54896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502BFD-38C3-4216-95B3-BEBFBB113223}" type="pres">
      <dgm:prSet presAssocID="{D012A6D2-FD5C-4580-AAFC-E3344E233D3B}" presName="sp" presStyleCnt="0"/>
      <dgm:spPr/>
    </dgm:pt>
    <dgm:pt modelId="{58EE6BF3-C889-4349-84BE-A6F483B3CD73}" type="pres">
      <dgm:prSet presAssocID="{D188FC6B-4076-4AFC-8352-639240AFF687}" presName="composite" presStyleCnt="0"/>
      <dgm:spPr/>
    </dgm:pt>
    <dgm:pt modelId="{3E060573-16EC-4C0E-9425-4DF9D994339B}" type="pres">
      <dgm:prSet presAssocID="{D188FC6B-4076-4AFC-8352-639240AFF68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116403-A960-4EB4-BD9A-DB4FE6BC84B0}" type="pres">
      <dgm:prSet presAssocID="{D188FC6B-4076-4AFC-8352-639240AFF68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6D922C-2B60-4781-BF45-5CB6C3A8E1DB}" type="presOf" srcId="{5D27C4DF-F51B-4FCE-9951-11368334EB01}" destId="{1061C6FE-28BD-461A-8A94-3EC2DE69E978}" srcOrd="0" destOrd="0" presId="urn:microsoft.com/office/officeart/2005/8/layout/chevron2"/>
    <dgm:cxn modelId="{9409F78B-E3B6-49A8-94C6-3271C594CF10}" srcId="{5D27C4DF-F51B-4FCE-9951-11368334EB01}" destId="{686675CF-796C-419A-87DF-90783C89B7FD}" srcOrd="0" destOrd="0" parTransId="{8AC0D92D-F184-43F3-8694-5E05F709D2D5}" sibTransId="{1DDB2B2F-35E0-4B04-8CF5-7DAEB4789064}"/>
    <dgm:cxn modelId="{32ECE80C-6FC7-4141-A946-44EAF394A33A}" srcId="{FEDE6342-7CAB-4FC6-AB0B-EA7508A42C76}" destId="{D188FC6B-4076-4AFC-8352-639240AFF687}" srcOrd="2" destOrd="0" parTransId="{F48494C5-69D1-4162-9675-3F0C6542F04E}" sibTransId="{966A63BB-F552-445A-A8FC-74F1C8AF33A9}"/>
    <dgm:cxn modelId="{600AF3BE-A74C-4B15-94D3-6AD6F11B13CB}" type="presOf" srcId="{686675CF-796C-419A-87DF-90783C89B7FD}" destId="{B87A6B20-7D03-4A1C-B41E-3EAE4DB02A85}" srcOrd="0" destOrd="0" presId="urn:microsoft.com/office/officeart/2005/8/layout/chevron2"/>
    <dgm:cxn modelId="{8B44D399-7B75-4197-8AE1-6DE161629BC6}" srcId="{D188FC6B-4076-4AFC-8352-639240AFF687}" destId="{54AF84EC-B378-4127-A67E-8413A02594DA}" srcOrd="0" destOrd="0" parTransId="{7CEA112B-56A9-48C7-A584-D5900A304ABC}" sibTransId="{81A0BC07-2FA0-46F5-87DA-6860D40CA26B}"/>
    <dgm:cxn modelId="{BF2A4E40-A1C3-4BCA-B781-8FC1EABEA31F}" type="presOf" srcId="{54AF84EC-B378-4127-A67E-8413A02594DA}" destId="{B9116403-A960-4EB4-BD9A-DB4FE6BC84B0}" srcOrd="0" destOrd="0" presId="urn:microsoft.com/office/officeart/2005/8/layout/chevron2"/>
    <dgm:cxn modelId="{FEF759CC-BA9E-4CAA-864F-19FD14BAB700}" type="presOf" srcId="{52ED34A9-AE85-46D3-AAEC-9E158DB62E64}" destId="{3CCF42C1-3CCC-418C-B955-37E1F3A4FC0C}" srcOrd="0" destOrd="0" presId="urn:microsoft.com/office/officeart/2005/8/layout/chevron2"/>
    <dgm:cxn modelId="{8D6580E3-7149-4ADF-B1D7-696ED45608DE}" type="presOf" srcId="{D188FC6B-4076-4AFC-8352-639240AFF687}" destId="{3E060573-16EC-4C0E-9425-4DF9D994339B}" srcOrd="0" destOrd="0" presId="urn:microsoft.com/office/officeart/2005/8/layout/chevron2"/>
    <dgm:cxn modelId="{F30780DA-01B6-47F6-B614-7BB05EC70CC6}" srcId="{FEDE6342-7CAB-4FC6-AB0B-EA7508A42C76}" destId="{5D27C4DF-F51B-4FCE-9951-11368334EB01}" srcOrd="0" destOrd="0" parTransId="{D19FA0B9-6629-438A-97C6-C364776AF8F3}" sibTransId="{3B9D0F5D-A92D-499D-A839-E61A31BF7EE8}"/>
    <dgm:cxn modelId="{5A04343C-3419-43B3-B312-EABEC118AEAB}" srcId="{EFE4C4DA-F4C9-4B07-9183-D23ECF548963}" destId="{52ED34A9-AE85-46D3-AAEC-9E158DB62E64}" srcOrd="0" destOrd="0" parTransId="{BE48C663-B416-46C9-B1C8-0D0A336E1AAB}" sibTransId="{FCC09AD2-3FC1-474B-8CC2-640BB13A7E28}"/>
    <dgm:cxn modelId="{F043448A-42A8-48A5-8A51-76774C702170}" type="presOf" srcId="{FEDE6342-7CAB-4FC6-AB0B-EA7508A42C76}" destId="{703AAF23-7B19-41E8-B46B-4E6F88B65247}" srcOrd="0" destOrd="0" presId="urn:microsoft.com/office/officeart/2005/8/layout/chevron2"/>
    <dgm:cxn modelId="{2B1946C6-0840-4B47-8480-042B5333A3FE}" type="presOf" srcId="{EFE4C4DA-F4C9-4B07-9183-D23ECF548963}" destId="{A421B1A1-F92C-4B3F-82B4-76767EE30923}" srcOrd="0" destOrd="0" presId="urn:microsoft.com/office/officeart/2005/8/layout/chevron2"/>
    <dgm:cxn modelId="{7890EA99-3CF7-40F1-BED4-7483E139F493}" srcId="{FEDE6342-7CAB-4FC6-AB0B-EA7508A42C76}" destId="{EFE4C4DA-F4C9-4B07-9183-D23ECF548963}" srcOrd="1" destOrd="0" parTransId="{14CEE75A-9760-4764-911F-0FD2F8BD3F63}" sibTransId="{D012A6D2-FD5C-4580-AAFC-E3344E233D3B}"/>
    <dgm:cxn modelId="{5CAF55EF-0E5F-4E39-91CB-02341735F35B}" type="presParOf" srcId="{703AAF23-7B19-41E8-B46B-4E6F88B65247}" destId="{374FDC31-4939-4DEE-8A8D-13B3BA919D50}" srcOrd="0" destOrd="0" presId="urn:microsoft.com/office/officeart/2005/8/layout/chevron2"/>
    <dgm:cxn modelId="{704174F5-9D21-43F5-A6F8-A06C3D12E767}" type="presParOf" srcId="{374FDC31-4939-4DEE-8A8D-13B3BA919D50}" destId="{1061C6FE-28BD-461A-8A94-3EC2DE69E978}" srcOrd="0" destOrd="0" presId="urn:microsoft.com/office/officeart/2005/8/layout/chevron2"/>
    <dgm:cxn modelId="{B73119A9-D752-4665-A687-83273CAAE5D2}" type="presParOf" srcId="{374FDC31-4939-4DEE-8A8D-13B3BA919D50}" destId="{B87A6B20-7D03-4A1C-B41E-3EAE4DB02A85}" srcOrd="1" destOrd="0" presId="urn:microsoft.com/office/officeart/2005/8/layout/chevron2"/>
    <dgm:cxn modelId="{A89DC567-A395-479D-812D-006D9464B8AD}" type="presParOf" srcId="{703AAF23-7B19-41E8-B46B-4E6F88B65247}" destId="{C327993F-D4C5-4C32-B796-0A9C837F246E}" srcOrd="1" destOrd="0" presId="urn:microsoft.com/office/officeart/2005/8/layout/chevron2"/>
    <dgm:cxn modelId="{31FD6507-6612-4797-8E19-CC11A328D7C9}" type="presParOf" srcId="{703AAF23-7B19-41E8-B46B-4E6F88B65247}" destId="{DCEDC770-15D9-475B-8FF0-606763D650B4}" srcOrd="2" destOrd="0" presId="urn:microsoft.com/office/officeart/2005/8/layout/chevron2"/>
    <dgm:cxn modelId="{D01FEDC3-9C0D-4775-8134-C110787D0659}" type="presParOf" srcId="{DCEDC770-15D9-475B-8FF0-606763D650B4}" destId="{A421B1A1-F92C-4B3F-82B4-76767EE30923}" srcOrd="0" destOrd="0" presId="urn:microsoft.com/office/officeart/2005/8/layout/chevron2"/>
    <dgm:cxn modelId="{4CD91476-8079-4163-AEB1-91B53FC9E6DD}" type="presParOf" srcId="{DCEDC770-15D9-475B-8FF0-606763D650B4}" destId="{3CCF42C1-3CCC-418C-B955-37E1F3A4FC0C}" srcOrd="1" destOrd="0" presId="urn:microsoft.com/office/officeart/2005/8/layout/chevron2"/>
    <dgm:cxn modelId="{102E5454-DA3F-426C-B1F0-CD36ACE0C103}" type="presParOf" srcId="{703AAF23-7B19-41E8-B46B-4E6F88B65247}" destId="{E6502BFD-38C3-4216-95B3-BEBFBB113223}" srcOrd="3" destOrd="0" presId="urn:microsoft.com/office/officeart/2005/8/layout/chevron2"/>
    <dgm:cxn modelId="{24E4427A-D903-4915-A602-E1925BF2AA12}" type="presParOf" srcId="{703AAF23-7B19-41E8-B46B-4E6F88B65247}" destId="{58EE6BF3-C889-4349-84BE-A6F483B3CD73}" srcOrd="4" destOrd="0" presId="urn:microsoft.com/office/officeart/2005/8/layout/chevron2"/>
    <dgm:cxn modelId="{1888955D-F3D7-42D7-88B7-23896AEDC60C}" type="presParOf" srcId="{58EE6BF3-C889-4349-84BE-A6F483B3CD73}" destId="{3E060573-16EC-4C0E-9425-4DF9D994339B}" srcOrd="0" destOrd="0" presId="urn:microsoft.com/office/officeart/2005/8/layout/chevron2"/>
    <dgm:cxn modelId="{FD26850C-7B46-406D-BA25-3723FB8F3EE7}" type="presParOf" srcId="{58EE6BF3-C889-4349-84BE-A6F483B3CD73}" destId="{B9116403-A960-4EB4-BD9A-DB4FE6BC84B0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FB3ADF0-E735-4E14-9572-BB8CEAF17B34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C78768-44F3-487D-861C-A6D33B9E7B92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chemeClr val="tx2">
                  <a:lumMod val="75000"/>
                </a:schemeClr>
              </a:solidFill>
            </a:rPr>
            <a:t>РАСХОДНОЕ ОБЯЗАТЕЛЬСТВО </a:t>
          </a:r>
          <a:r>
            <a:rPr lang="ru-RU" sz="1500" b="1" dirty="0" smtClean="0">
              <a:solidFill>
                <a:schemeClr val="tx2">
                  <a:lumMod val="75000"/>
                </a:schemeClr>
              </a:solidFill>
            </a:rPr>
            <a:t>– </a:t>
          </a:r>
          <a:r>
            <a:rPr lang="ru-RU" sz="1500" dirty="0" smtClean="0">
              <a:solidFill>
                <a:schemeClr val="tx2">
                  <a:lumMod val="75000"/>
                </a:schemeClr>
              </a:solidFill>
            </a:rPr>
            <a:t>обязанность выплатить денежные средства из соответствующего бюджета</a:t>
          </a:r>
          <a:endParaRPr lang="ru-RU" sz="1500" dirty="0">
            <a:solidFill>
              <a:schemeClr val="tx2">
                <a:lumMod val="75000"/>
              </a:schemeClr>
            </a:solidFill>
          </a:endParaRPr>
        </a:p>
      </dgm:t>
    </dgm:pt>
    <dgm:pt modelId="{9E86ACC6-31D6-49F6-BF11-3BC4DB2CCD08}" type="parTrans" cxnId="{73EED714-6E78-4B17-A46A-DF56B27E6D2B}">
      <dgm:prSet/>
      <dgm:spPr/>
      <dgm:t>
        <a:bodyPr/>
        <a:lstStyle/>
        <a:p>
          <a:endParaRPr lang="ru-RU"/>
        </a:p>
      </dgm:t>
    </dgm:pt>
    <dgm:pt modelId="{9DC1AF26-C630-4AA5-A9A5-33A030C46EF3}" type="sibTrans" cxnId="{73EED714-6E78-4B17-A46A-DF56B27E6D2B}">
      <dgm:prSet/>
      <dgm:spPr/>
      <dgm:t>
        <a:bodyPr/>
        <a:lstStyle/>
        <a:p>
          <a:endParaRPr lang="ru-RU"/>
        </a:p>
      </dgm:t>
    </dgm:pt>
    <dgm:pt modelId="{F0835112-9D06-4EE4-957B-9088B1BC37B3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chemeClr val="tx2">
                  <a:lumMod val="75000"/>
                </a:schemeClr>
              </a:solidFill>
            </a:rPr>
            <a:t>БЮДЖЕТНЫЕ ОБЯЗАТЕЛЬСТВА </a:t>
          </a:r>
          <a:r>
            <a:rPr lang="ru-RU" sz="1500" dirty="0" smtClean="0">
              <a:solidFill>
                <a:schemeClr val="tx2">
                  <a:lumMod val="75000"/>
                </a:schemeClr>
              </a:solidFill>
            </a:rPr>
            <a:t>– расходные обязательства, подлежащие исполнению в соответствующем финансовом году</a:t>
          </a:r>
        </a:p>
        <a:p>
          <a:pPr algn="ctr"/>
          <a:r>
            <a:rPr lang="ru-RU" sz="1600" dirty="0" smtClean="0">
              <a:solidFill>
                <a:schemeClr val="tx2">
                  <a:lumMod val="75000"/>
                </a:schemeClr>
              </a:solidFill>
            </a:rPr>
            <a:t> </a:t>
          </a:r>
          <a:endParaRPr lang="ru-RU" sz="1600" dirty="0">
            <a:solidFill>
              <a:schemeClr val="tx2">
                <a:lumMod val="75000"/>
              </a:schemeClr>
            </a:solidFill>
          </a:endParaRPr>
        </a:p>
      </dgm:t>
    </dgm:pt>
    <dgm:pt modelId="{81276FB3-15C1-4603-84A3-73D68C65F586}" type="parTrans" cxnId="{A76168F6-1E28-45FA-9B4B-B8FDA6C8C501}">
      <dgm:prSet/>
      <dgm:spPr/>
      <dgm:t>
        <a:bodyPr/>
        <a:lstStyle/>
        <a:p>
          <a:endParaRPr lang="ru-RU"/>
        </a:p>
      </dgm:t>
    </dgm:pt>
    <dgm:pt modelId="{D42C7685-FD08-4338-B869-A7BBA4DB29B0}" type="sibTrans" cxnId="{A76168F6-1E28-45FA-9B4B-B8FDA6C8C501}">
      <dgm:prSet/>
      <dgm:spPr/>
      <dgm:t>
        <a:bodyPr/>
        <a:lstStyle/>
        <a:p>
          <a:endParaRPr lang="ru-RU"/>
        </a:p>
      </dgm:t>
    </dgm:pt>
    <dgm:pt modelId="{671571D6-61D6-431A-A020-ADBD6C6E56CE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chemeClr val="tx2">
                  <a:lumMod val="75000"/>
                </a:schemeClr>
              </a:solidFill>
            </a:rPr>
            <a:t>БЮДЖЕТНЫЕ АССИГНОВАНИЯ</a:t>
          </a:r>
          <a:endParaRPr lang="ru-RU" sz="1500" b="1" dirty="0" smtClean="0">
            <a:solidFill>
              <a:schemeClr val="tx2">
                <a:lumMod val="75000"/>
              </a:schemeClr>
            </a:solidFill>
          </a:endParaRPr>
        </a:p>
        <a:p>
          <a:pPr algn="ctr"/>
          <a:r>
            <a:rPr lang="ru-RU" sz="1500" dirty="0" smtClean="0">
              <a:solidFill>
                <a:schemeClr val="tx2">
                  <a:lumMod val="75000"/>
                </a:schemeClr>
              </a:solidFill>
            </a:rPr>
            <a:t>- предельные объемы денежных средств, предусмотренных в соответствующем финансовом году для исполнения бюджетных обязательств</a:t>
          </a:r>
          <a:endParaRPr lang="ru-RU" sz="1500" dirty="0">
            <a:solidFill>
              <a:schemeClr val="tx2">
                <a:lumMod val="75000"/>
              </a:schemeClr>
            </a:solidFill>
          </a:endParaRPr>
        </a:p>
      </dgm:t>
    </dgm:pt>
    <dgm:pt modelId="{AF01F8FA-0250-459B-AA4B-F1F0805BE18A}" type="parTrans" cxnId="{28DAA396-66D7-4D20-85BF-8E60271E7E8F}">
      <dgm:prSet/>
      <dgm:spPr/>
      <dgm:t>
        <a:bodyPr/>
        <a:lstStyle/>
        <a:p>
          <a:endParaRPr lang="ru-RU"/>
        </a:p>
      </dgm:t>
    </dgm:pt>
    <dgm:pt modelId="{8E3AE2C9-9988-44EC-AAF0-9746873D3E82}" type="sibTrans" cxnId="{28DAA396-66D7-4D20-85BF-8E60271E7E8F}">
      <dgm:prSet/>
      <dgm:spPr/>
      <dgm:t>
        <a:bodyPr/>
        <a:lstStyle/>
        <a:p>
          <a:endParaRPr lang="ru-RU"/>
        </a:p>
      </dgm:t>
    </dgm:pt>
    <dgm:pt modelId="{9EB4B7E0-C772-4947-B12C-116B0E4CA6E4}" type="pres">
      <dgm:prSet presAssocID="{7FB3ADF0-E735-4E14-9572-BB8CEAF17B3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8B8BDD8-D796-483D-BB22-9E1C71C92EBD}" type="pres">
      <dgm:prSet presAssocID="{91C78768-44F3-487D-861C-A6D33B9E7B92}" presName="composite" presStyleCnt="0"/>
      <dgm:spPr/>
    </dgm:pt>
    <dgm:pt modelId="{B066EAE2-9D65-4FDB-A9C0-1ECC92CB9133}" type="pres">
      <dgm:prSet presAssocID="{91C78768-44F3-487D-861C-A6D33B9E7B92}" presName="LShape" presStyleLbl="alignNode1" presStyleIdx="0" presStyleCnt="5" custScaleY="106156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60000"/>
            <a:lumOff val="40000"/>
          </a:schemeClr>
        </a:solidFill>
      </dgm:spPr>
    </dgm:pt>
    <dgm:pt modelId="{5C754D68-59CA-4A96-B23D-62F8B14D35B6}" type="pres">
      <dgm:prSet presAssocID="{91C78768-44F3-487D-861C-A6D33B9E7B92}" presName="ParentText" presStyleLbl="revTx" presStyleIdx="0" presStyleCnt="3" custScaleX="89674" custScaleY="90082" custLinFactNeighborX="2073" custLinFactNeighborY="40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B60EF9-00CC-4650-93D6-19E62B565F64}" type="pres">
      <dgm:prSet presAssocID="{91C78768-44F3-487D-861C-A6D33B9E7B92}" presName="Triangle" presStyleLbl="alignNode1" presStyleIdx="1" presStyleCnt="5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60000"/>
            <a:lumOff val="40000"/>
          </a:schemeClr>
        </a:solidFill>
      </dgm:spPr>
    </dgm:pt>
    <dgm:pt modelId="{B629D178-4EA2-4E0D-98B2-BEF77F322F55}" type="pres">
      <dgm:prSet presAssocID="{9DC1AF26-C630-4AA5-A9A5-33A030C46EF3}" presName="sibTrans" presStyleCnt="0"/>
      <dgm:spPr/>
    </dgm:pt>
    <dgm:pt modelId="{97533B5D-7298-48D9-97C4-2CF6B64BAA3A}" type="pres">
      <dgm:prSet presAssocID="{9DC1AF26-C630-4AA5-A9A5-33A030C46EF3}" presName="space" presStyleCnt="0"/>
      <dgm:spPr/>
    </dgm:pt>
    <dgm:pt modelId="{3FA63BC7-0810-49D2-B56B-A52DA5CE559B}" type="pres">
      <dgm:prSet presAssocID="{F0835112-9D06-4EE4-957B-9088B1BC37B3}" presName="composite" presStyleCnt="0"/>
      <dgm:spPr/>
    </dgm:pt>
    <dgm:pt modelId="{2D7A526E-7A33-4E8A-8766-AA65D1CF9174}" type="pres">
      <dgm:prSet presAssocID="{F0835112-9D06-4EE4-957B-9088B1BC37B3}" presName="LShape" presStyleLbl="alignNode1" presStyleIdx="2" presStyleCnt="5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bg2">
            <a:lumMod val="50000"/>
          </a:schemeClr>
        </a:solidFill>
      </dgm:spPr>
    </dgm:pt>
    <dgm:pt modelId="{85EAB2FF-62E5-486E-931B-206E0880052C}" type="pres">
      <dgm:prSet presAssocID="{F0835112-9D06-4EE4-957B-9088B1BC37B3}" presName="ParentText" presStyleLbl="revTx" presStyleIdx="1" presStyleCnt="3" custScaleX="93501" custLinFactNeighborX="1596" custLinFactNeighborY="84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09EC9D-7A05-47CF-8B7E-C86D0FD8DA89}" type="pres">
      <dgm:prSet presAssocID="{F0835112-9D06-4EE4-957B-9088B1BC37B3}" presName="Triangle" presStyleLbl="alignNode1" presStyleIdx="3" presStyleCnt="5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60000"/>
            <a:lumOff val="40000"/>
          </a:schemeClr>
        </a:solidFill>
      </dgm:spPr>
    </dgm:pt>
    <dgm:pt modelId="{4AA21861-5DCF-43D0-A3CC-D325048D3347}" type="pres">
      <dgm:prSet presAssocID="{D42C7685-FD08-4338-B869-A7BBA4DB29B0}" presName="sibTrans" presStyleCnt="0"/>
      <dgm:spPr/>
    </dgm:pt>
    <dgm:pt modelId="{38EF3BD0-B6FF-4B31-84D0-8F23C17DAB21}" type="pres">
      <dgm:prSet presAssocID="{D42C7685-FD08-4338-B869-A7BBA4DB29B0}" presName="space" presStyleCnt="0"/>
      <dgm:spPr/>
    </dgm:pt>
    <dgm:pt modelId="{052A509E-2937-448D-AB33-8F449D4B55AA}" type="pres">
      <dgm:prSet presAssocID="{671571D6-61D6-431A-A020-ADBD6C6E56CE}" presName="composite" presStyleCnt="0"/>
      <dgm:spPr/>
    </dgm:pt>
    <dgm:pt modelId="{F821AD84-9A41-48F7-A7DC-1AC11A86F6DA}" type="pres">
      <dgm:prSet presAssocID="{671571D6-61D6-431A-A020-ADBD6C6E56CE}" presName="LShape" presStyleLbl="alignNode1" presStyleIdx="4" presStyleCnt="5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tx2">
            <a:lumMod val="75000"/>
          </a:schemeClr>
        </a:solidFill>
      </dgm:spPr>
    </dgm:pt>
    <dgm:pt modelId="{195874D9-CB26-4CF1-BF65-66A655C7CCD9}" type="pres">
      <dgm:prSet presAssocID="{671571D6-61D6-431A-A020-ADBD6C6E56CE}" presName="ParentText" presStyleLbl="revTx" presStyleIdx="2" presStyleCnt="3" custScaleX="94575" custScaleY="148466" custLinFactNeighborX="2819" custLinFactNeighborY="317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DAA396-66D7-4D20-85BF-8E60271E7E8F}" srcId="{7FB3ADF0-E735-4E14-9572-BB8CEAF17B34}" destId="{671571D6-61D6-431A-A020-ADBD6C6E56CE}" srcOrd="2" destOrd="0" parTransId="{AF01F8FA-0250-459B-AA4B-F1F0805BE18A}" sibTransId="{8E3AE2C9-9988-44EC-AAF0-9746873D3E82}"/>
    <dgm:cxn modelId="{A76168F6-1E28-45FA-9B4B-B8FDA6C8C501}" srcId="{7FB3ADF0-E735-4E14-9572-BB8CEAF17B34}" destId="{F0835112-9D06-4EE4-957B-9088B1BC37B3}" srcOrd="1" destOrd="0" parTransId="{81276FB3-15C1-4603-84A3-73D68C65F586}" sibTransId="{D42C7685-FD08-4338-B869-A7BBA4DB29B0}"/>
    <dgm:cxn modelId="{25861D11-7BF6-418B-B49E-044ADA965DB1}" type="presOf" srcId="{F0835112-9D06-4EE4-957B-9088B1BC37B3}" destId="{85EAB2FF-62E5-486E-931B-206E0880052C}" srcOrd="0" destOrd="0" presId="urn:microsoft.com/office/officeart/2009/3/layout/StepUpProcess"/>
    <dgm:cxn modelId="{68919622-12D4-467E-BA9C-67AF4225844A}" type="presOf" srcId="{91C78768-44F3-487D-861C-A6D33B9E7B92}" destId="{5C754D68-59CA-4A96-B23D-62F8B14D35B6}" srcOrd="0" destOrd="0" presId="urn:microsoft.com/office/officeart/2009/3/layout/StepUpProcess"/>
    <dgm:cxn modelId="{B88FA9F8-87D3-42D9-BA8E-D0B3E11F083F}" type="presOf" srcId="{671571D6-61D6-431A-A020-ADBD6C6E56CE}" destId="{195874D9-CB26-4CF1-BF65-66A655C7CCD9}" srcOrd="0" destOrd="0" presId="urn:microsoft.com/office/officeart/2009/3/layout/StepUpProcess"/>
    <dgm:cxn modelId="{73EED714-6E78-4B17-A46A-DF56B27E6D2B}" srcId="{7FB3ADF0-E735-4E14-9572-BB8CEAF17B34}" destId="{91C78768-44F3-487D-861C-A6D33B9E7B92}" srcOrd="0" destOrd="0" parTransId="{9E86ACC6-31D6-49F6-BF11-3BC4DB2CCD08}" sibTransId="{9DC1AF26-C630-4AA5-A9A5-33A030C46EF3}"/>
    <dgm:cxn modelId="{FF829E53-F83A-44AC-A13D-9B94DA21838B}" type="presOf" srcId="{7FB3ADF0-E735-4E14-9572-BB8CEAF17B34}" destId="{9EB4B7E0-C772-4947-B12C-116B0E4CA6E4}" srcOrd="0" destOrd="0" presId="urn:microsoft.com/office/officeart/2009/3/layout/StepUpProcess"/>
    <dgm:cxn modelId="{F9851876-7604-4490-B757-FBA317056990}" type="presParOf" srcId="{9EB4B7E0-C772-4947-B12C-116B0E4CA6E4}" destId="{88B8BDD8-D796-483D-BB22-9E1C71C92EBD}" srcOrd="0" destOrd="0" presId="urn:microsoft.com/office/officeart/2009/3/layout/StepUpProcess"/>
    <dgm:cxn modelId="{A40EDAAF-0BA2-4150-BAB0-B7203D2DBDA7}" type="presParOf" srcId="{88B8BDD8-D796-483D-BB22-9E1C71C92EBD}" destId="{B066EAE2-9D65-4FDB-A9C0-1ECC92CB9133}" srcOrd="0" destOrd="0" presId="urn:microsoft.com/office/officeart/2009/3/layout/StepUpProcess"/>
    <dgm:cxn modelId="{DF69C32B-182C-45EB-BD4A-FAF109272DDE}" type="presParOf" srcId="{88B8BDD8-D796-483D-BB22-9E1C71C92EBD}" destId="{5C754D68-59CA-4A96-B23D-62F8B14D35B6}" srcOrd="1" destOrd="0" presId="urn:microsoft.com/office/officeart/2009/3/layout/StepUpProcess"/>
    <dgm:cxn modelId="{B0FB80AA-7F9D-4A6A-BE91-B254F5243242}" type="presParOf" srcId="{88B8BDD8-D796-483D-BB22-9E1C71C92EBD}" destId="{B8B60EF9-00CC-4650-93D6-19E62B565F64}" srcOrd="2" destOrd="0" presId="urn:microsoft.com/office/officeart/2009/3/layout/StepUpProcess"/>
    <dgm:cxn modelId="{722169DD-99B4-4FF5-8752-DA72AA92188A}" type="presParOf" srcId="{9EB4B7E0-C772-4947-B12C-116B0E4CA6E4}" destId="{B629D178-4EA2-4E0D-98B2-BEF77F322F55}" srcOrd="1" destOrd="0" presId="urn:microsoft.com/office/officeart/2009/3/layout/StepUpProcess"/>
    <dgm:cxn modelId="{CD663191-2045-414E-9740-24AF221A1A57}" type="presParOf" srcId="{B629D178-4EA2-4E0D-98B2-BEF77F322F55}" destId="{97533B5D-7298-48D9-97C4-2CF6B64BAA3A}" srcOrd="0" destOrd="0" presId="urn:microsoft.com/office/officeart/2009/3/layout/StepUpProcess"/>
    <dgm:cxn modelId="{10505942-C01A-4304-BEA0-97824E1FCC49}" type="presParOf" srcId="{9EB4B7E0-C772-4947-B12C-116B0E4CA6E4}" destId="{3FA63BC7-0810-49D2-B56B-A52DA5CE559B}" srcOrd="2" destOrd="0" presId="urn:microsoft.com/office/officeart/2009/3/layout/StepUpProcess"/>
    <dgm:cxn modelId="{63728876-3F28-4CE2-A260-DBB526D80DF3}" type="presParOf" srcId="{3FA63BC7-0810-49D2-B56B-A52DA5CE559B}" destId="{2D7A526E-7A33-4E8A-8766-AA65D1CF9174}" srcOrd="0" destOrd="0" presId="urn:microsoft.com/office/officeart/2009/3/layout/StepUpProcess"/>
    <dgm:cxn modelId="{2CDA7B57-65D4-484F-BE4C-A36B51C58D7B}" type="presParOf" srcId="{3FA63BC7-0810-49D2-B56B-A52DA5CE559B}" destId="{85EAB2FF-62E5-486E-931B-206E0880052C}" srcOrd="1" destOrd="0" presId="urn:microsoft.com/office/officeart/2009/3/layout/StepUpProcess"/>
    <dgm:cxn modelId="{A563402B-BCD9-448B-9EEE-61C6518B3203}" type="presParOf" srcId="{3FA63BC7-0810-49D2-B56B-A52DA5CE559B}" destId="{5909EC9D-7A05-47CF-8B7E-C86D0FD8DA89}" srcOrd="2" destOrd="0" presId="urn:microsoft.com/office/officeart/2009/3/layout/StepUpProcess"/>
    <dgm:cxn modelId="{4D1A4393-9D1D-4BF6-8094-969C0926B6E4}" type="presParOf" srcId="{9EB4B7E0-C772-4947-B12C-116B0E4CA6E4}" destId="{4AA21861-5DCF-43D0-A3CC-D325048D3347}" srcOrd="3" destOrd="0" presId="urn:microsoft.com/office/officeart/2009/3/layout/StepUpProcess"/>
    <dgm:cxn modelId="{F596E2F1-674D-432B-BA35-ECB54EBD8681}" type="presParOf" srcId="{4AA21861-5DCF-43D0-A3CC-D325048D3347}" destId="{38EF3BD0-B6FF-4B31-84D0-8F23C17DAB21}" srcOrd="0" destOrd="0" presId="urn:microsoft.com/office/officeart/2009/3/layout/StepUpProcess"/>
    <dgm:cxn modelId="{9A5093B1-263E-4CBA-8623-614CB95F0146}" type="presParOf" srcId="{9EB4B7E0-C772-4947-B12C-116B0E4CA6E4}" destId="{052A509E-2937-448D-AB33-8F449D4B55AA}" srcOrd="4" destOrd="0" presId="urn:microsoft.com/office/officeart/2009/3/layout/StepUpProcess"/>
    <dgm:cxn modelId="{D54E7799-8143-47BA-8EAB-335809FF0552}" type="presParOf" srcId="{052A509E-2937-448D-AB33-8F449D4B55AA}" destId="{F821AD84-9A41-48F7-A7DC-1AC11A86F6DA}" srcOrd="0" destOrd="0" presId="urn:microsoft.com/office/officeart/2009/3/layout/StepUpProcess"/>
    <dgm:cxn modelId="{547396B7-C5DE-40DD-AE05-5A7897D968FD}" type="presParOf" srcId="{052A509E-2937-448D-AB33-8F449D4B55AA}" destId="{195874D9-CB26-4CF1-BF65-66A655C7CCD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85734B7-5787-4D5F-8E59-8BC285AB70A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B3EF13-6471-457B-B469-0E0792C83EA8}">
      <dgm:prSet phldrT="[Текст]" custT="1"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bg2">
              <a:lumMod val="50000"/>
              <a:alpha val="90000"/>
            </a:schemeClr>
          </a:solidFill>
        </a:ln>
      </dgm:spPr>
      <dgm:t>
        <a:bodyPr/>
        <a:lstStyle/>
        <a:p>
          <a:pPr algn="r"/>
          <a:r>
            <a:rPr lang="ru-RU" sz="5000" dirty="0" smtClean="0">
              <a:solidFill>
                <a:schemeClr val="accent3">
                  <a:lumMod val="75000"/>
                </a:schemeClr>
              </a:solidFill>
            </a:rPr>
            <a:t>Доходы</a:t>
          </a:r>
          <a:endParaRPr lang="ru-RU" sz="5000" dirty="0">
            <a:solidFill>
              <a:schemeClr val="accent3">
                <a:lumMod val="75000"/>
              </a:schemeClr>
            </a:solidFill>
          </a:endParaRPr>
        </a:p>
      </dgm:t>
    </dgm:pt>
    <dgm:pt modelId="{268D6231-88DE-41CA-B105-85BA647B978B}" type="parTrans" cxnId="{59051409-CD98-48B0-BB50-E748A0263868}">
      <dgm:prSet/>
      <dgm:spPr/>
      <dgm:t>
        <a:bodyPr/>
        <a:lstStyle/>
        <a:p>
          <a:endParaRPr lang="ru-RU"/>
        </a:p>
      </dgm:t>
    </dgm:pt>
    <dgm:pt modelId="{52A4FFAD-F6DE-4D10-8ECF-CE72BBBBEFB6}" type="sibTrans" cxnId="{59051409-CD98-48B0-BB50-E748A0263868}">
      <dgm:prSet/>
      <dgm:spPr/>
      <dgm:t>
        <a:bodyPr/>
        <a:lstStyle/>
        <a:p>
          <a:endParaRPr lang="ru-RU"/>
        </a:p>
      </dgm:t>
    </dgm:pt>
    <dgm:pt modelId="{B1DD4913-82E5-4CA3-8A01-DB8390031673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bg2">
              <a:lumMod val="50000"/>
              <a:alpha val="90000"/>
            </a:schemeClr>
          </a:solidFill>
        </a:ln>
      </dgm:spPr>
      <dgm:t>
        <a:bodyPr/>
        <a:lstStyle/>
        <a:p>
          <a:pPr algn="ctr"/>
          <a:r>
            <a:rPr lang="ru-RU" sz="5000" dirty="0" smtClean="0">
              <a:solidFill>
                <a:schemeClr val="accent1">
                  <a:lumMod val="75000"/>
                </a:schemeClr>
              </a:solidFill>
            </a:rPr>
            <a:t>    Расходы</a:t>
          </a:r>
          <a:endParaRPr lang="ru-RU" sz="5000" dirty="0">
            <a:solidFill>
              <a:schemeClr val="accent1">
                <a:lumMod val="75000"/>
              </a:schemeClr>
            </a:solidFill>
          </a:endParaRPr>
        </a:p>
      </dgm:t>
    </dgm:pt>
    <dgm:pt modelId="{0A5FE522-D74F-486C-8FBB-053C5919B7C4}" type="parTrans" cxnId="{87C62DF0-8C7D-46D3-BE89-C8EDEE06D696}">
      <dgm:prSet/>
      <dgm:spPr/>
      <dgm:t>
        <a:bodyPr/>
        <a:lstStyle/>
        <a:p>
          <a:endParaRPr lang="ru-RU"/>
        </a:p>
      </dgm:t>
    </dgm:pt>
    <dgm:pt modelId="{3C8825A1-FFF8-483C-BB9D-02C9A9926265}" type="sibTrans" cxnId="{87C62DF0-8C7D-46D3-BE89-C8EDEE06D696}">
      <dgm:prSet/>
      <dgm:spPr/>
      <dgm:t>
        <a:bodyPr/>
        <a:lstStyle/>
        <a:p>
          <a:endParaRPr lang="ru-RU"/>
        </a:p>
      </dgm:t>
    </dgm:pt>
    <dgm:pt modelId="{95490D50-4EAD-4315-8869-231D1218A815}">
      <dgm:prSet phldrT="[Текст]" custT="1"/>
      <dgm:spPr>
        <a:solidFill>
          <a:schemeClr val="accent5">
            <a:lumMod val="40000"/>
            <a:lumOff val="60000"/>
            <a:alpha val="90000"/>
          </a:schemeClr>
        </a:solidFill>
        <a:ln>
          <a:solidFill>
            <a:schemeClr val="bg2">
              <a:lumMod val="50000"/>
              <a:alpha val="90000"/>
            </a:schemeClr>
          </a:solidFill>
        </a:ln>
      </dgm:spPr>
      <dgm:t>
        <a:bodyPr/>
        <a:lstStyle/>
        <a:p>
          <a:pPr algn="ctr"/>
          <a:r>
            <a:rPr lang="ru-RU" sz="5000" dirty="0" smtClean="0">
              <a:solidFill>
                <a:schemeClr val="tx2">
                  <a:lumMod val="75000"/>
                </a:schemeClr>
              </a:solidFill>
            </a:rPr>
            <a:t>   Дефицит</a:t>
          </a:r>
          <a:endParaRPr lang="ru-RU" sz="5000" dirty="0">
            <a:solidFill>
              <a:schemeClr val="tx2">
                <a:lumMod val="75000"/>
              </a:schemeClr>
            </a:solidFill>
          </a:endParaRPr>
        </a:p>
      </dgm:t>
    </dgm:pt>
    <dgm:pt modelId="{ADECB7E0-E372-4CE3-B8D3-8D68BB2F3C3A}" type="parTrans" cxnId="{112BD381-BC11-48D2-B0CA-6743581B64AF}">
      <dgm:prSet/>
      <dgm:spPr/>
      <dgm:t>
        <a:bodyPr/>
        <a:lstStyle/>
        <a:p>
          <a:endParaRPr lang="ru-RU"/>
        </a:p>
      </dgm:t>
    </dgm:pt>
    <dgm:pt modelId="{8090E11F-B33F-4048-924D-4D8313914078}" type="sibTrans" cxnId="{112BD381-BC11-48D2-B0CA-6743581B64AF}">
      <dgm:prSet/>
      <dgm:spPr/>
      <dgm:t>
        <a:bodyPr/>
        <a:lstStyle/>
        <a:p>
          <a:endParaRPr lang="ru-RU"/>
        </a:p>
      </dgm:t>
    </dgm:pt>
    <dgm:pt modelId="{69B0FF53-105E-4DA2-BDCC-4D26CC03D5F9}" type="pres">
      <dgm:prSet presAssocID="{A85734B7-5787-4D5F-8E59-8BC285AB70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AC80D2-6EBA-4D02-B9A7-C35DE5E1C549}" type="pres">
      <dgm:prSet presAssocID="{9FB3EF13-6471-457B-B469-0E0792C83EA8}" presName="linNode" presStyleCnt="0"/>
      <dgm:spPr/>
    </dgm:pt>
    <dgm:pt modelId="{DD7F322A-778E-412E-AD06-CFF69F88E200}" type="pres">
      <dgm:prSet presAssocID="{9FB3EF13-6471-457B-B469-0E0792C83EA8}" presName="parentText" presStyleLbl="node1" presStyleIdx="0" presStyleCnt="3" custScaleX="120131" custScaleY="28335" custLinFactNeighborX="81205" custLinFactNeighborY="11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C475AB-0EE5-4388-9FBB-F77DB4010360}" type="pres">
      <dgm:prSet presAssocID="{52A4FFAD-F6DE-4D10-8ECF-CE72BBBBEFB6}" presName="sp" presStyleCnt="0"/>
      <dgm:spPr/>
    </dgm:pt>
    <dgm:pt modelId="{A9D15CCF-4C5C-40A1-8DE0-E37750DBA06C}" type="pres">
      <dgm:prSet presAssocID="{B1DD4913-82E5-4CA3-8A01-DB8390031673}" presName="linNode" presStyleCnt="0"/>
      <dgm:spPr/>
    </dgm:pt>
    <dgm:pt modelId="{9ACEE274-9A7E-4EF9-AFD8-06C88FDEB18D}" type="pres">
      <dgm:prSet presAssocID="{B1DD4913-82E5-4CA3-8A01-DB8390031673}" presName="parentText" presStyleLbl="node1" presStyleIdx="1" presStyleCnt="3" custScaleX="121748" custScaleY="26036" custLinFactNeighborX="90462" custLinFactNeighborY="280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58C23F-D953-4321-93A7-6071A0CD6BA6}" type="pres">
      <dgm:prSet presAssocID="{3C8825A1-FFF8-483C-BB9D-02C9A9926265}" presName="sp" presStyleCnt="0"/>
      <dgm:spPr/>
    </dgm:pt>
    <dgm:pt modelId="{CAD4887D-2FF0-4291-8CFD-3F3A9934A139}" type="pres">
      <dgm:prSet presAssocID="{95490D50-4EAD-4315-8869-231D1218A815}" presName="linNode" presStyleCnt="0"/>
      <dgm:spPr/>
    </dgm:pt>
    <dgm:pt modelId="{332B9938-3F0A-4D2F-8536-B152D87C9DF2}" type="pres">
      <dgm:prSet presAssocID="{95490D50-4EAD-4315-8869-231D1218A815}" presName="parentText" presStyleLbl="node1" presStyleIdx="2" presStyleCnt="3" custScaleX="124894" custScaleY="26560" custLinFactX="7044" custLinFactNeighborX="100000" custLinFactNeighborY="53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A25BDD-016B-4894-A79E-0D553578F7E7}" type="presOf" srcId="{9FB3EF13-6471-457B-B469-0E0792C83EA8}" destId="{DD7F322A-778E-412E-AD06-CFF69F88E200}" srcOrd="0" destOrd="0" presId="urn:microsoft.com/office/officeart/2005/8/layout/vList5"/>
    <dgm:cxn modelId="{87C62DF0-8C7D-46D3-BE89-C8EDEE06D696}" srcId="{A85734B7-5787-4D5F-8E59-8BC285AB70AC}" destId="{B1DD4913-82E5-4CA3-8A01-DB8390031673}" srcOrd="1" destOrd="0" parTransId="{0A5FE522-D74F-486C-8FBB-053C5919B7C4}" sibTransId="{3C8825A1-FFF8-483C-BB9D-02C9A9926265}"/>
    <dgm:cxn modelId="{59051409-CD98-48B0-BB50-E748A0263868}" srcId="{A85734B7-5787-4D5F-8E59-8BC285AB70AC}" destId="{9FB3EF13-6471-457B-B469-0E0792C83EA8}" srcOrd="0" destOrd="0" parTransId="{268D6231-88DE-41CA-B105-85BA647B978B}" sibTransId="{52A4FFAD-F6DE-4D10-8ECF-CE72BBBBEFB6}"/>
    <dgm:cxn modelId="{2710AE55-B853-4128-B048-AACB7602CC8A}" type="presOf" srcId="{A85734B7-5787-4D5F-8E59-8BC285AB70AC}" destId="{69B0FF53-105E-4DA2-BDCC-4D26CC03D5F9}" srcOrd="0" destOrd="0" presId="urn:microsoft.com/office/officeart/2005/8/layout/vList5"/>
    <dgm:cxn modelId="{112BD381-BC11-48D2-B0CA-6743581B64AF}" srcId="{A85734B7-5787-4D5F-8E59-8BC285AB70AC}" destId="{95490D50-4EAD-4315-8869-231D1218A815}" srcOrd="2" destOrd="0" parTransId="{ADECB7E0-E372-4CE3-B8D3-8D68BB2F3C3A}" sibTransId="{8090E11F-B33F-4048-924D-4D8313914078}"/>
    <dgm:cxn modelId="{FE61FDFF-3836-41A3-9E9A-9EF6AD1BB349}" type="presOf" srcId="{95490D50-4EAD-4315-8869-231D1218A815}" destId="{332B9938-3F0A-4D2F-8536-B152D87C9DF2}" srcOrd="0" destOrd="0" presId="urn:microsoft.com/office/officeart/2005/8/layout/vList5"/>
    <dgm:cxn modelId="{6DC79799-5646-4D59-A532-3FC406D7D5E4}" type="presOf" srcId="{B1DD4913-82E5-4CA3-8A01-DB8390031673}" destId="{9ACEE274-9A7E-4EF9-AFD8-06C88FDEB18D}" srcOrd="0" destOrd="0" presId="urn:microsoft.com/office/officeart/2005/8/layout/vList5"/>
    <dgm:cxn modelId="{6A2BE068-FD69-4C91-A713-5771B1B581AD}" type="presParOf" srcId="{69B0FF53-105E-4DA2-BDCC-4D26CC03D5F9}" destId="{A7AC80D2-6EBA-4D02-B9A7-C35DE5E1C549}" srcOrd="0" destOrd="0" presId="urn:microsoft.com/office/officeart/2005/8/layout/vList5"/>
    <dgm:cxn modelId="{92464312-6E4D-4E47-9E81-6CE6DB0C5F53}" type="presParOf" srcId="{A7AC80D2-6EBA-4D02-B9A7-C35DE5E1C549}" destId="{DD7F322A-778E-412E-AD06-CFF69F88E200}" srcOrd="0" destOrd="0" presId="urn:microsoft.com/office/officeart/2005/8/layout/vList5"/>
    <dgm:cxn modelId="{32710492-4CD0-48D8-8978-767952FFFE7E}" type="presParOf" srcId="{69B0FF53-105E-4DA2-BDCC-4D26CC03D5F9}" destId="{19C475AB-0EE5-4388-9FBB-F77DB4010360}" srcOrd="1" destOrd="0" presId="urn:microsoft.com/office/officeart/2005/8/layout/vList5"/>
    <dgm:cxn modelId="{378633C2-893B-48D5-AC4C-1A61CF300F9A}" type="presParOf" srcId="{69B0FF53-105E-4DA2-BDCC-4D26CC03D5F9}" destId="{A9D15CCF-4C5C-40A1-8DE0-E37750DBA06C}" srcOrd="2" destOrd="0" presId="urn:microsoft.com/office/officeart/2005/8/layout/vList5"/>
    <dgm:cxn modelId="{9D9B4BCC-FCDE-431D-B874-C0723DB1AB38}" type="presParOf" srcId="{A9D15CCF-4C5C-40A1-8DE0-E37750DBA06C}" destId="{9ACEE274-9A7E-4EF9-AFD8-06C88FDEB18D}" srcOrd="0" destOrd="0" presId="urn:microsoft.com/office/officeart/2005/8/layout/vList5"/>
    <dgm:cxn modelId="{F33831F5-C8BA-4C3D-875D-356A27992E3B}" type="presParOf" srcId="{69B0FF53-105E-4DA2-BDCC-4D26CC03D5F9}" destId="{C858C23F-D953-4321-93A7-6071A0CD6BA6}" srcOrd="3" destOrd="0" presId="urn:microsoft.com/office/officeart/2005/8/layout/vList5"/>
    <dgm:cxn modelId="{8000DF81-68EF-40B3-9A9A-3B0FC9D95108}" type="presParOf" srcId="{69B0FF53-105E-4DA2-BDCC-4D26CC03D5F9}" destId="{CAD4887D-2FF0-4291-8CFD-3F3A9934A139}" srcOrd="4" destOrd="0" presId="urn:microsoft.com/office/officeart/2005/8/layout/vList5"/>
    <dgm:cxn modelId="{7FE05E09-0983-4B3B-B7F9-AC81AD819498}" type="presParOf" srcId="{CAD4887D-2FF0-4291-8CFD-3F3A9934A139}" destId="{332B9938-3F0A-4D2F-8536-B152D87C9DF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E13CFA-C6FC-4647-99F4-8A1D483D2312}" type="doc">
      <dgm:prSet loTypeId="urn:microsoft.com/office/officeart/2005/8/layout/vList2" loCatId="list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DF658348-F3FD-48A1-8D16-D1300195B9D5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accent2">
                  <a:lumMod val="75000"/>
                </a:schemeClr>
              </a:solidFill>
            </a:rPr>
            <a:t>Укрепление</a:t>
          </a:r>
          <a:r>
            <a:rPr lang="ru-RU" sz="2000" dirty="0" smtClean="0">
              <a:solidFill>
                <a:schemeClr val="accent2">
                  <a:lumMod val="75000"/>
                </a:schemeClr>
              </a:solidFill>
            </a:rPr>
            <a:t> доходной части бюджета</a:t>
          </a:r>
          <a:endParaRPr lang="ru-RU" sz="2000" dirty="0">
            <a:solidFill>
              <a:schemeClr val="accent2">
                <a:lumMod val="75000"/>
              </a:schemeClr>
            </a:solidFill>
          </a:endParaRPr>
        </a:p>
      </dgm:t>
    </dgm:pt>
    <dgm:pt modelId="{81BCD3C6-581E-40FD-AF48-16FB6B47BF64}" type="parTrans" cxnId="{6E612F2D-FE12-40F9-A6B0-BA24F6B6CA35}">
      <dgm:prSet/>
      <dgm:spPr/>
      <dgm:t>
        <a:bodyPr/>
        <a:lstStyle/>
        <a:p>
          <a:endParaRPr lang="ru-RU"/>
        </a:p>
      </dgm:t>
    </dgm:pt>
    <dgm:pt modelId="{578E42E7-16A3-4313-97C4-B487DBA58CFA}" type="sibTrans" cxnId="{6E612F2D-FE12-40F9-A6B0-BA24F6B6CA35}">
      <dgm:prSet/>
      <dgm:spPr/>
      <dgm:t>
        <a:bodyPr/>
        <a:lstStyle/>
        <a:p>
          <a:endParaRPr lang="ru-RU"/>
        </a:p>
      </dgm:t>
    </dgm:pt>
    <dgm:pt modelId="{7054CF62-0B3B-4BB4-B1E1-83F798237A91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accent2">
                  <a:lumMod val="75000"/>
                </a:schemeClr>
              </a:solidFill>
            </a:rPr>
            <a:t>Обеспечение</a:t>
          </a:r>
          <a:r>
            <a:rPr lang="ru-RU" sz="2000" dirty="0" smtClean="0">
              <a:solidFill>
                <a:schemeClr val="accent2">
                  <a:lumMod val="75000"/>
                </a:schemeClr>
              </a:solidFill>
            </a:rPr>
            <a:t> сбалансированности и устойчивости бюджета</a:t>
          </a:r>
          <a:endParaRPr lang="ru-RU" sz="2000" dirty="0">
            <a:solidFill>
              <a:schemeClr val="accent2">
                <a:lumMod val="75000"/>
              </a:schemeClr>
            </a:solidFill>
          </a:endParaRPr>
        </a:p>
      </dgm:t>
    </dgm:pt>
    <dgm:pt modelId="{7F5DCBC9-8B5D-4B84-A77B-6961904E9891}" type="parTrans" cxnId="{82D8D32D-E1D3-483B-8B6D-41CD6197E99D}">
      <dgm:prSet/>
      <dgm:spPr/>
      <dgm:t>
        <a:bodyPr/>
        <a:lstStyle/>
        <a:p>
          <a:endParaRPr lang="ru-RU"/>
        </a:p>
      </dgm:t>
    </dgm:pt>
    <dgm:pt modelId="{4CA2CF27-8AF2-4B08-8F42-B1EFD7A6D3C0}" type="sibTrans" cxnId="{82D8D32D-E1D3-483B-8B6D-41CD6197E99D}">
      <dgm:prSet/>
      <dgm:spPr/>
      <dgm:t>
        <a:bodyPr/>
        <a:lstStyle/>
        <a:p>
          <a:endParaRPr lang="ru-RU"/>
        </a:p>
      </dgm:t>
    </dgm:pt>
    <dgm:pt modelId="{6D43328E-6309-44AB-BBE7-EB03175DC5AC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accent2">
                  <a:lumMod val="75000"/>
                </a:schemeClr>
              </a:solidFill>
            </a:rPr>
            <a:t>Прозрачность и открытость </a:t>
          </a:r>
          <a:r>
            <a:rPr lang="ru-RU" sz="2000" dirty="0" smtClean="0">
              <a:solidFill>
                <a:schemeClr val="accent2">
                  <a:lumMod val="75000"/>
                </a:schemeClr>
              </a:solidFill>
            </a:rPr>
            <a:t>бюджета и бюджетного процесса</a:t>
          </a:r>
          <a:endParaRPr lang="ru-RU" sz="2000" dirty="0">
            <a:solidFill>
              <a:schemeClr val="accent2">
                <a:lumMod val="75000"/>
              </a:schemeClr>
            </a:solidFill>
          </a:endParaRPr>
        </a:p>
      </dgm:t>
    </dgm:pt>
    <dgm:pt modelId="{FF18B17E-FB75-4276-A6D0-09974574FA60}" type="parTrans" cxnId="{98503B82-8EE9-46E8-A36E-90CF6481EF79}">
      <dgm:prSet/>
      <dgm:spPr/>
      <dgm:t>
        <a:bodyPr/>
        <a:lstStyle/>
        <a:p>
          <a:endParaRPr lang="ru-RU"/>
        </a:p>
      </dgm:t>
    </dgm:pt>
    <dgm:pt modelId="{5AAF4ACE-286E-4E06-96BD-35EC8394673C}" type="sibTrans" cxnId="{98503B82-8EE9-46E8-A36E-90CF6481EF79}">
      <dgm:prSet/>
      <dgm:spPr/>
      <dgm:t>
        <a:bodyPr/>
        <a:lstStyle/>
        <a:p>
          <a:endParaRPr lang="ru-RU"/>
        </a:p>
      </dgm:t>
    </dgm:pt>
    <dgm:pt modelId="{AE5FFE47-3F36-4BB9-8C20-1E3C9AAC06D2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accent2">
                  <a:lumMod val="75000"/>
                </a:schemeClr>
              </a:solidFill>
            </a:rPr>
            <a:t>Повышение </a:t>
          </a:r>
          <a:r>
            <a:rPr lang="ru-RU" sz="2000" dirty="0" smtClean="0">
              <a:solidFill>
                <a:schemeClr val="accent2">
                  <a:lumMod val="75000"/>
                </a:schemeClr>
              </a:solidFill>
            </a:rPr>
            <a:t>эффективности бюджетных расходов</a:t>
          </a:r>
          <a:endParaRPr lang="ru-RU" sz="2000" dirty="0">
            <a:solidFill>
              <a:schemeClr val="accent2">
                <a:lumMod val="75000"/>
              </a:schemeClr>
            </a:solidFill>
          </a:endParaRPr>
        </a:p>
      </dgm:t>
    </dgm:pt>
    <dgm:pt modelId="{5CD10FC6-8B11-4B3D-9ED8-C55765009774}" type="parTrans" cxnId="{9B337BB2-7891-4900-919B-244911CAE153}">
      <dgm:prSet/>
      <dgm:spPr/>
      <dgm:t>
        <a:bodyPr/>
        <a:lstStyle/>
        <a:p>
          <a:endParaRPr lang="ru-RU"/>
        </a:p>
      </dgm:t>
    </dgm:pt>
    <dgm:pt modelId="{7081E962-9421-47FD-AED9-92E851684E5A}" type="sibTrans" cxnId="{9B337BB2-7891-4900-919B-244911CAE153}">
      <dgm:prSet/>
      <dgm:spPr/>
      <dgm:t>
        <a:bodyPr/>
        <a:lstStyle/>
        <a:p>
          <a:endParaRPr lang="ru-RU"/>
        </a:p>
      </dgm:t>
    </dgm:pt>
    <dgm:pt modelId="{FBFF9035-2237-4772-9A6E-2F0090E91366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accent2">
                  <a:lumMod val="75000"/>
                </a:schemeClr>
              </a:solidFill>
            </a:rPr>
            <a:t>Исполнение</a:t>
          </a:r>
          <a:r>
            <a:rPr lang="ru-RU" sz="2000" dirty="0" smtClean="0">
              <a:solidFill>
                <a:schemeClr val="accent2">
                  <a:lumMod val="75000"/>
                </a:schemeClr>
              </a:solidFill>
            </a:rPr>
            <a:t> социальных обязательств с одновременным повышением адресности решения социальных проблем</a:t>
          </a:r>
          <a:endParaRPr lang="ru-RU" sz="2000" dirty="0">
            <a:solidFill>
              <a:schemeClr val="accent2">
                <a:lumMod val="75000"/>
              </a:schemeClr>
            </a:solidFill>
          </a:endParaRPr>
        </a:p>
      </dgm:t>
    </dgm:pt>
    <dgm:pt modelId="{7103438A-77A6-41DF-B49B-B971B002C723}" type="parTrans" cxnId="{62EFE401-F597-4D4D-A079-73CF5BDFF1AB}">
      <dgm:prSet/>
      <dgm:spPr/>
      <dgm:t>
        <a:bodyPr/>
        <a:lstStyle/>
        <a:p>
          <a:endParaRPr lang="ru-RU"/>
        </a:p>
      </dgm:t>
    </dgm:pt>
    <dgm:pt modelId="{D7575391-D0AC-483A-8AC0-49A23F5A3FED}" type="sibTrans" cxnId="{62EFE401-F597-4D4D-A079-73CF5BDFF1AB}">
      <dgm:prSet/>
      <dgm:spPr/>
      <dgm:t>
        <a:bodyPr/>
        <a:lstStyle/>
        <a:p>
          <a:endParaRPr lang="ru-RU"/>
        </a:p>
      </dgm:t>
    </dgm:pt>
    <dgm:pt modelId="{5225916B-50DC-4EF0-9BBA-95C4EAF1084F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accent2">
                  <a:lumMod val="75000"/>
                </a:schemeClr>
              </a:solidFill>
            </a:rPr>
            <a:t>Реализация задач</a:t>
          </a:r>
          <a:r>
            <a:rPr lang="ru-RU" sz="2000" dirty="0" smtClean="0">
              <a:solidFill>
                <a:schemeClr val="accent2">
                  <a:lumMod val="75000"/>
                </a:schemeClr>
              </a:solidFill>
            </a:rPr>
            <a:t>, поставленных в указах Президента РФ от 07.05.2012 года</a:t>
          </a:r>
          <a:endParaRPr lang="ru-RU" sz="2000" dirty="0">
            <a:solidFill>
              <a:schemeClr val="accent2">
                <a:lumMod val="75000"/>
              </a:schemeClr>
            </a:solidFill>
          </a:endParaRPr>
        </a:p>
      </dgm:t>
    </dgm:pt>
    <dgm:pt modelId="{6C06F73E-D471-46D0-9AE4-3AC7A55DD58A}" type="parTrans" cxnId="{A7E7CA0B-CB27-4975-B343-5B5C49E67A8D}">
      <dgm:prSet/>
      <dgm:spPr/>
      <dgm:t>
        <a:bodyPr/>
        <a:lstStyle/>
        <a:p>
          <a:endParaRPr lang="ru-RU"/>
        </a:p>
      </dgm:t>
    </dgm:pt>
    <dgm:pt modelId="{5164C36B-4A9D-4989-B62E-DDD87AFF50CC}" type="sibTrans" cxnId="{A7E7CA0B-CB27-4975-B343-5B5C49E67A8D}">
      <dgm:prSet/>
      <dgm:spPr/>
      <dgm:t>
        <a:bodyPr/>
        <a:lstStyle/>
        <a:p>
          <a:endParaRPr lang="ru-RU"/>
        </a:p>
      </dgm:t>
    </dgm:pt>
    <dgm:pt modelId="{72FBCF66-3610-4B35-A9DD-BB1BFB4489C5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accent2">
                  <a:lumMod val="75000"/>
                </a:schemeClr>
              </a:solidFill>
            </a:rPr>
            <a:t>Повышение</a:t>
          </a:r>
          <a:r>
            <a:rPr lang="ru-RU" sz="2000" dirty="0" smtClean="0">
              <a:solidFill>
                <a:schemeClr val="accent2">
                  <a:lumMod val="75000"/>
                </a:schemeClr>
              </a:solidFill>
            </a:rPr>
            <a:t> качества предоставления муниципальных услуг</a:t>
          </a:r>
          <a:endParaRPr lang="ru-RU" sz="2000" dirty="0">
            <a:solidFill>
              <a:schemeClr val="accent2">
                <a:lumMod val="75000"/>
              </a:schemeClr>
            </a:solidFill>
          </a:endParaRPr>
        </a:p>
      </dgm:t>
    </dgm:pt>
    <dgm:pt modelId="{9C60065C-5A4F-4CE1-AAA8-A937F6A5BA44}" type="parTrans" cxnId="{5EB4E8C8-58F0-4DDB-9BE6-2B8A6C54DC39}">
      <dgm:prSet/>
      <dgm:spPr/>
      <dgm:t>
        <a:bodyPr/>
        <a:lstStyle/>
        <a:p>
          <a:endParaRPr lang="ru-RU"/>
        </a:p>
      </dgm:t>
    </dgm:pt>
    <dgm:pt modelId="{77F021C0-BD07-4FA2-8229-A73837C1DCB2}" type="sibTrans" cxnId="{5EB4E8C8-58F0-4DDB-9BE6-2B8A6C54DC39}">
      <dgm:prSet/>
      <dgm:spPr/>
      <dgm:t>
        <a:bodyPr/>
        <a:lstStyle/>
        <a:p>
          <a:endParaRPr lang="ru-RU"/>
        </a:p>
      </dgm:t>
    </dgm:pt>
    <dgm:pt modelId="{A5A9BAFA-A707-4DF0-B7D6-C3ABE1159A63}" type="pres">
      <dgm:prSet presAssocID="{DEE13CFA-C6FC-4647-99F4-8A1D483D23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68613E-EC71-4213-8824-85046718EC95}" type="pres">
      <dgm:prSet presAssocID="{DF658348-F3FD-48A1-8D16-D1300195B9D5}" presName="parentText" presStyleLbl="node1" presStyleIdx="0" presStyleCnt="7" custLinFactY="6104" custLinFactNeighborX="2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40A2C0-7D95-486A-A238-AC04D10FE296}" type="pres">
      <dgm:prSet presAssocID="{578E42E7-16A3-4313-97C4-B487DBA58CFA}" presName="spacer" presStyleCnt="0"/>
      <dgm:spPr/>
    </dgm:pt>
    <dgm:pt modelId="{1B6A543F-50E3-428E-8534-F6F38FDDAD25}" type="pres">
      <dgm:prSet presAssocID="{7054CF62-0B3B-4BB4-B1E1-83F798237A91}" presName="parentText" presStyleLbl="node1" presStyleIdx="1" presStyleCnt="7" custLinFactNeighborX="194" custLinFactNeighborY="-642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F5D06F-2D80-46E0-AE58-C7E71AB25238}" type="pres">
      <dgm:prSet presAssocID="{4CA2CF27-8AF2-4B08-8F42-B1EFD7A6D3C0}" presName="spacer" presStyleCnt="0"/>
      <dgm:spPr/>
    </dgm:pt>
    <dgm:pt modelId="{1DA50EFB-3DDA-40B8-A1D5-B1992807FB8A}" type="pres">
      <dgm:prSet presAssocID="{AE5FFE47-3F36-4BB9-8C20-1E3C9AAC06D2}" presName="parentText" presStyleLbl="node1" presStyleIdx="2" presStyleCnt="7" custLinFactNeighborX="-793" custLinFactNeighborY="-499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96F14A-A5D5-4A32-BFA2-7FC7C5C9AE39}" type="pres">
      <dgm:prSet presAssocID="{7081E962-9421-47FD-AED9-92E851684E5A}" presName="spacer" presStyleCnt="0"/>
      <dgm:spPr/>
    </dgm:pt>
    <dgm:pt modelId="{9837CEA0-E20C-4E2B-AE1E-26DCD2691399}" type="pres">
      <dgm:prSet presAssocID="{5225916B-50DC-4EF0-9BBA-95C4EAF1084F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751D14-8E64-4C9B-B379-0EEF7AC27994}" type="pres">
      <dgm:prSet presAssocID="{5164C36B-4A9D-4989-B62E-DDD87AFF50CC}" presName="spacer" presStyleCnt="0"/>
      <dgm:spPr/>
    </dgm:pt>
    <dgm:pt modelId="{A1C2D210-C735-4685-AEBC-0D934E0C7B99}" type="pres">
      <dgm:prSet presAssocID="{FBFF9035-2237-4772-9A6E-2F0090E91366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0A56C0-C542-4DC1-9BCB-589F557617C5}" type="pres">
      <dgm:prSet presAssocID="{D7575391-D0AC-483A-8AC0-49A23F5A3FED}" presName="spacer" presStyleCnt="0"/>
      <dgm:spPr/>
    </dgm:pt>
    <dgm:pt modelId="{75463B74-F6DA-44F5-A23F-45A59B559003}" type="pres">
      <dgm:prSet presAssocID="{72FBCF66-3610-4B35-A9DD-BB1BFB4489C5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47B879-C6EF-4054-B996-1E0146FFE1FB}" type="pres">
      <dgm:prSet presAssocID="{77F021C0-BD07-4FA2-8229-A73837C1DCB2}" presName="spacer" presStyleCnt="0"/>
      <dgm:spPr/>
    </dgm:pt>
    <dgm:pt modelId="{D6C0C436-8CC5-45F5-BE31-CBE88426210A}" type="pres">
      <dgm:prSet presAssocID="{6D43328E-6309-44AB-BBE7-EB03175DC5AC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AA8356-A6AE-4986-A841-4F5A84A45D20}" type="presOf" srcId="{5225916B-50DC-4EF0-9BBA-95C4EAF1084F}" destId="{9837CEA0-E20C-4E2B-AE1E-26DCD2691399}" srcOrd="0" destOrd="0" presId="urn:microsoft.com/office/officeart/2005/8/layout/vList2"/>
    <dgm:cxn modelId="{F75567FC-989B-4A9D-9EC9-8ADBCF1A5EA7}" type="presOf" srcId="{DF658348-F3FD-48A1-8D16-D1300195B9D5}" destId="{F068613E-EC71-4213-8824-85046718EC95}" srcOrd="0" destOrd="0" presId="urn:microsoft.com/office/officeart/2005/8/layout/vList2"/>
    <dgm:cxn modelId="{8CD7D079-484F-4CB6-B878-2A77B7C5F314}" type="presOf" srcId="{FBFF9035-2237-4772-9A6E-2F0090E91366}" destId="{A1C2D210-C735-4685-AEBC-0D934E0C7B99}" srcOrd="0" destOrd="0" presId="urn:microsoft.com/office/officeart/2005/8/layout/vList2"/>
    <dgm:cxn modelId="{134B2DF7-D2FA-4455-AF28-754C1E5CF527}" type="presOf" srcId="{6D43328E-6309-44AB-BBE7-EB03175DC5AC}" destId="{D6C0C436-8CC5-45F5-BE31-CBE88426210A}" srcOrd="0" destOrd="0" presId="urn:microsoft.com/office/officeart/2005/8/layout/vList2"/>
    <dgm:cxn modelId="{5EB4E8C8-58F0-4DDB-9BE6-2B8A6C54DC39}" srcId="{DEE13CFA-C6FC-4647-99F4-8A1D483D2312}" destId="{72FBCF66-3610-4B35-A9DD-BB1BFB4489C5}" srcOrd="5" destOrd="0" parTransId="{9C60065C-5A4F-4CE1-AAA8-A937F6A5BA44}" sibTransId="{77F021C0-BD07-4FA2-8229-A73837C1DCB2}"/>
    <dgm:cxn modelId="{82D8D32D-E1D3-483B-8B6D-41CD6197E99D}" srcId="{DEE13CFA-C6FC-4647-99F4-8A1D483D2312}" destId="{7054CF62-0B3B-4BB4-B1E1-83F798237A91}" srcOrd="1" destOrd="0" parTransId="{7F5DCBC9-8B5D-4B84-A77B-6961904E9891}" sibTransId="{4CA2CF27-8AF2-4B08-8F42-B1EFD7A6D3C0}"/>
    <dgm:cxn modelId="{A7E7CA0B-CB27-4975-B343-5B5C49E67A8D}" srcId="{DEE13CFA-C6FC-4647-99F4-8A1D483D2312}" destId="{5225916B-50DC-4EF0-9BBA-95C4EAF1084F}" srcOrd="3" destOrd="0" parTransId="{6C06F73E-D471-46D0-9AE4-3AC7A55DD58A}" sibTransId="{5164C36B-4A9D-4989-B62E-DDD87AFF50CC}"/>
    <dgm:cxn modelId="{9B337BB2-7891-4900-919B-244911CAE153}" srcId="{DEE13CFA-C6FC-4647-99F4-8A1D483D2312}" destId="{AE5FFE47-3F36-4BB9-8C20-1E3C9AAC06D2}" srcOrd="2" destOrd="0" parTransId="{5CD10FC6-8B11-4B3D-9ED8-C55765009774}" sibTransId="{7081E962-9421-47FD-AED9-92E851684E5A}"/>
    <dgm:cxn modelId="{17B4363C-7BD0-4BD8-803B-6107AF74D7FA}" type="presOf" srcId="{DEE13CFA-C6FC-4647-99F4-8A1D483D2312}" destId="{A5A9BAFA-A707-4DF0-B7D6-C3ABE1159A63}" srcOrd="0" destOrd="0" presId="urn:microsoft.com/office/officeart/2005/8/layout/vList2"/>
    <dgm:cxn modelId="{62EFE401-F597-4D4D-A079-73CF5BDFF1AB}" srcId="{DEE13CFA-C6FC-4647-99F4-8A1D483D2312}" destId="{FBFF9035-2237-4772-9A6E-2F0090E91366}" srcOrd="4" destOrd="0" parTransId="{7103438A-77A6-41DF-B49B-B971B002C723}" sibTransId="{D7575391-D0AC-483A-8AC0-49A23F5A3FED}"/>
    <dgm:cxn modelId="{6E612F2D-FE12-40F9-A6B0-BA24F6B6CA35}" srcId="{DEE13CFA-C6FC-4647-99F4-8A1D483D2312}" destId="{DF658348-F3FD-48A1-8D16-D1300195B9D5}" srcOrd="0" destOrd="0" parTransId="{81BCD3C6-581E-40FD-AF48-16FB6B47BF64}" sibTransId="{578E42E7-16A3-4313-97C4-B487DBA58CFA}"/>
    <dgm:cxn modelId="{98503B82-8EE9-46E8-A36E-90CF6481EF79}" srcId="{DEE13CFA-C6FC-4647-99F4-8A1D483D2312}" destId="{6D43328E-6309-44AB-BBE7-EB03175DC5AC}" srcOrd="6" destOrd="0" parTransId="{FF18B17E-FB75-4276-A6D0-09974574FA60}" sibTransId="{5AAF4ACE-286E-4E06-96BD-35EC8394673C}"/>
    <dgm:cxn modelId="{764157ED-8E58-4F44-B713-D99836E66A0E}" type="presOf" srcId="{7054CF62-0B3B-4BB4-B1E1-83F798237A91}" destId="{1B6A543F-50E3-428E-8534-F6F38FDDAD25}" srcOrd="0" destOrd="0" presId="urn:microsoft.com/office/officeart/2005/8/layout/vList2"/>
    <dgm:cxn modelId="{30554F63-57DE-4A2E-9CAE-5F9D1C7CA079}" type="presOf" srcId="{AE5FFE47-3F36-4BB9-8C20-1E3C9AAC06D2}" destId="{1DA50EFB-3DDA-40B8-A1D5-B1992807FB8A}" srcOrd="0" destOrd="0" presId="urn:microsoft.com/office/officeart/2005/8/layout/vList2"/>
    <dgm:cxn modelId="{89303660-C5F2-4B6E-9515-9405CA230A6A}" type="presOf" srcId="{72FBCF66-3610-4B35-A9DD-BB1BFB4489C5}" destId="{75463B74-F6DA-44F5-A23F-45A59B559003}" srcOrd="0" destOrd="0" presId="urn:microsoft.com/office/officeart/2005/8/layout/vList2"/>
    <dgm:cxn modelId="{E2ED33D3-FE46-4BBE-85EF-ACB8DC3820FB}" type="presParOf" srcId="{A5A9BAFA-A707-4DF0-B7D6-C3ABE1159A63}" destId="{F068613E-EC71-4213-8824-85046718EC95}" srcOrd="0" destOrd="0" presId="urn:microsoft.com/office/officeart/2005/8/layout/vList2"/>
    <dgm:cxn modelId="{CB12A432-A11E-40E9-AC25-FE175FCBE1E3}" type="presParOf" srcId="{A5A9BAFA-A707-4DF0-B7D6-C3ABE1159A63}" destId="{D140A2C0-7D95-486A-A238-AC04D10FE296}" srcOrd="1" destOrd="0" presId="urn:microsoft.com/office/officeart/2005/8/layout/vList2"/>
    <dgm:cxn modelId="{680F95EF-4204-4958-8FD0-5B0DBA7192F4}" type="presParOf" srcId="{A5A9BAFA-A707-4DF0-B7D6-C3ABE1159A63}" destId="{1B6A543F-50E3-428E-8534-F6F38FDDAD25}" srcOrd="2" destOrd="0" presId="urn:microsoft.com/office/officeart/2005/8/layout/vList2"/>
    <dgm:cxn modelId="{279929DC-2247-4CFE-882E-382E3FA1E2C9}" type="presParOf" srcId="{A5A9BAFA-A707-4DF0-B7D6-C3ABE1159A63}" destId="{08F5D06F-2D80-46E0-AE58-C7E71AB25238}" srcOrd="3" destOrd="0" presId="urn:microsoft.com/office/officeart/2005/8/layout/vList2"/>
    <dgm:cxn modelId="{C1B5C2D6-96DA-4D4D-AE2B-28561CFA222B}" type="presParOf" srcId="{A5A9BAFA-A707-4DF0-B7D6-C3ABE1159A63}" destId="{1DA50EFB-3DDA-40B8-A1D5-B1992807FB8A}" srcOrd="4" destOrd="0" presId="urn:microsoft.com/office/officeart/2005/8/layout/vList2"/>
    <dgm:cxn modelId="{D25A27D3-2E16-4DE8-9010-91FBDA534FCF}" type="presParOf" srcId="{A5A9BAFA-A707-4DF0-B7D6-C3ABE1159A63}" destId="{2B96F14A-A5D5-4A32-BFA2-7FC7C5C9AE39}" srcOrd="5" destOrd="0" presId="urn:microsoft.com/office/officeart/2005/8/layout/vList2"/>
    <dgm:cxn modelId="{B029F112-FB51-4E33-9117-D14AD8A2B11C}" type="presParOf" srcId="{A5A9BAFA-A707-4DF0-B7D6-C3ABE1159A63}" destId="{9837CEA0-E20C-4E2B-AE1E-26DCD2691399}" srcOrd="6" destOrd="0" presId="urn:microsoft.com/office/officeart/2005/8/layout/vList2"/>
    <dgm:cxn modelId="{1CBBF658-8394-4B0F-89B0-E8A624A54580}" type="presParOf" srcId="{A5A9BAFA-A707-4DF0-B7D6-C3ABE1159A63}" destId="{53751D14-8E64-4C9B-B379-0EEF7AC27994}" srcOrd="7" destOrd="0" presId="urn:microsoft.com/office/officeart/2005/8/layout/vList2"/>
    <dgm:cxn modelId="{79F34921-D94F-4ED2-AA15-77C3FA8F40E3}" type="presParOf" srcId="{A5A9BAFA-A707-4DF0-B7D6-C3ABE1159A63}" destId="{A1C2D210-C735-4685-AEBC-0D934E0C7B99}" srcOrd="8" destOrd="0" presId="urn:microsoft.com/office/officeart/2005/8/layout/vList2"/>
    <dgm:cxn modelId="{BFBFBF25-152E-4967-AB20-33ACDA2E36B7}" type="presParOf" srcId="{A5A9BAFA-A707-4DF0-B7D6-C3ABE1159A63}" destId="{4F0A56C0-C542-4DC1-9BCB-589F557617C5}" srcOrd="9" destOrd="0" presId="urn:microsoft.com/office/officeart/2005/8/layout/vList2"/>
    <dgm:cxn modelId="{78AE6D70-D363-45FB-9FE3-4438DEB3D066}" type="presParOf" srcId="{A5A9BAFA-A707-4DF0-B7D6-C3ABE1159A63}" destId="{75463B74-F6DA-44F5-A23F-45A59B559003}" srcOrd="10" destOrd="0" presId="urn:microsoft.com/office/officeart/2005/8/layout/vList2"/>
    <dgm:cxn modelId="{05A0E4C8-9B48-4A2B-B4F0-EBA5BC4566A7}" type="presParOf" srcId="{A5A9BAFA-A707-4DF0-B7D6-C3ABE1159A63}" destId="{0A47B879-C6EF-4054-B996-1E0146FFE1FB}" srcOrd="11" destOrd="0" presId="urn:microsoft.com/office/officeart/2005/8/layout/vList2"/>
    <dgm:cxn modelId="{B603C664-22BA-46B9-ADE1-C4A0FC5803B5}" type="presParOf" srcId="{A5A9BAFA-A707-4DF0-B7D6-C3ABE1159A63}" destId="{D6C0C436-8CC5-45F5-BE31-CBE88426210A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00752C-15E7-4FA8-AAFE-AAE1FF021EB8}" type="doc">
      <dgm:prSet loTypeId="urn:microsoft.com/office/officeart/2005/8/layout/vList2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A5084ADA-1D9A-4EF1-BE80-A0E13F9ACA81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ru-RU" dirty="0" smtClean="0"/>
            <a:t>Дума городского округа</a:t>
          </a:r>
          <a:endParaRPr lang="ru-RU" dirty="0"/>
        </a:p>
      </dgm:t>
    </dgm:pt>
    <dgm:pt modelId="{79AE5626-72C7-41F7-A7DB-6B4A4957EDF3}" type="parTrans" cxnId="{A57640FD-8B65-4BB3-934B-D6F0A8EB8D60}">
      <dgm:prSet/>
      <dgm:spPr/>
      <dgm:t>
        <a:bodyPr/>
        <a:lstStyle/>
        <a:p>
          <a:endParaRPr lang="ru-RU"/>
        </a:p>
      </dgm:t>
    </dgm:pt>
    <dgm:pt modelId="{A959F94D-37B4-43B1-9A92-420A662AAADB}" type="sibTrans" cxnId="{A57640FD-8B65-4BB3-934B-D6F0A8EB8D60}">
      <dgm:prSet/>
      <dgm:spPr/>
      <dgm:t>
        <a:bodyPr/>
        <a:lstStyle/>
        <a:p>
          <a:endParaRPr lang="ru-RU"/>
        </a:p>
      </dgm:t>
    </dgm:pt>
    <dgm:pt modelId="{0B5BED9C-BD02-46E0-AAD2-45DFC4E1F493}" type="pres">
      <dgm:prSet presAssocID="{D500752C-15E7-4FA8-AAFE-AAE1FF021E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50DEC2-83F9-472B-907C-A18B82D5D759}" type="pres">
      <dgm:prSet presAssocID="{A5084ADA-1D9A-4EF1-BE80-A0E13F9ACA81}" presName="parentText" presStyleLbl="node1" presStyleIdx="0" presStyleCnt="1" custScaleY="101419" custLinFactNeighborX="-968" custLinFactNeighborY="31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7640FD-8B65-4BB3-934B-D6F0A8EB8D60}" srcId="{D500752C-15E7-4FA8-AAFE-AAE1FF021EB8}" destId="{A5084ADA-1D9A-4EF1-BE80-A0E13F9ACA81}" srcOrd="0" destOrd="0" parTransId="{79AE5626-72C7-41F7-A7DB-6B4A4957EDF3}" sibTransId="{A959F94D-37B4-43B1-9A92-420A662AAADB}"/>
    <dgm:cxn modelId="{0892DD68-57C2-425B-B55E-E4E9BAE51191}" type="presOf" srcId="{D500752C-15E7-4FA8-AAFE-AAE1FF021EB8}" destId="{0B5BED9C-BD02-46E0-AAD2-45DFC4E1F493}" srcOrd="0" destOrd="0" presId="urn:microsoft.com/office/officeart/2005/8/layout/vList2"/>
    <dgm:cxn modelId="{D6118356-66E2-4F47-93E8-14E6AAA6BFC0}" type="presOf" srcId="{A5084ADA-1D9A-4EF1-BE80-A0E13F9ACA81}" destId="{0750DEC2-83F9-472B-907C-A18B82D5D759}" srcOrd="0" destOrd="0" presId="urn:microsoft.com/office/officeart/2005/8/layout/vList2"/>
    <dgm:cxn modelId="{6A302D6A-CAF6-45F4-941D-0E3F07E3456D}" type="presParOf" srcId="{0B5BED9C-BD02-46E0-AAD2-45DFC4E1F493}" destId="{0750DEC2-83F9-472B-907C-A18B82D5D759}" srcOrd="0" destOrd="0" presId="urn:microsoft.com/office/officeart/2005/8/layout/vList2"/>
  </dgm:cxnLst>
  <dgm:bg>
    <a:solidFill>
      <a:schemeClr val="accent5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00752C-15E7-4FA8-AAFE-AAE1FF021EB8}" type="doc">
      <dgm:prSet loTypeId="urn:microsoft.com/office/officeart/2005/8/layout/vList2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A5084ADA-1D9A-4EF1-BE80-A0E13F9ACA81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ru-RU" dirty="0" smtClean="0"/>
            <a:t>Дума городского округа</a:t>
          </a:r>
          <a:endParaRPr lang="ru-RU" dirty="0"/>
        </a:p>
      </dgm:t>
    </dgm:pt>
    <dgm:pt modelId="{79AE5626-72C7-41F7-A7DB-6B4A4957EDF3}" type="parTrans" cxnId="{A57640FD-8B65-4BB3-934B-D6F0A8EB8D60}">
      <dgm:prSet/>
      <dgm:spPr/>
      <dgm:t>
        <a:bodyPr/>
        <a:lstStyle/>
        <a:p>
          <a:endParaRPr lang="ru-RU"/>
        </a:p>
      </dgm:t>
    </dgm:pt>
    <dgm:pt modelId="{A959F94D-37B4-43B1-9A92-420A662AAADB}" type="sibTrans" cxnId="{A57640FD-8B65-4BB3-934B-D6F0A8EB8D60}">
      <dgm:prSet/>
      <dgm:spPr/>
      <dgm:t>
        <a:bodyPr/>
        <a:lstStyle/>
        <a:p>
          <a:endParaRPr lang="ru-RU"/>
        </a:p>
      </dgm:t>
    </dgm:pt>
    <dgm:pt modelId="{0B5BED9C-BD02-46E0-AAD2-45DFC4E1F493}" type="pres">
      <dgm:prSet presAssocID="{D500752C-15E7-4FA8-AAFE-AAE1FF021E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50DEC2-83F9-472B-907C-A18B82D5D759}" type="pres">
      <dgm:prSet presAssocID="{A5084ADA-1D9A-4EF1-BE80-A0E13F9ACA81}" presName="parentText" presStyleLbl="node1" presStyleIdx="0" presStyleCnt="1" custScaleX="93963" custLinFactNeighborY="-922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7640FD-8B65-4BB3-934B-D6F0A8EB8D60}" srcId="{D500752C-15E7-4FA8-AAFE-AAE1FF021EB8}" destId="{A5084ADA-1D9A-4EF1-BE80-A0E13F9ACA81}" srcOrd="0" destOrd="0" parTransId="{79AE5626-72C7-41F7-A7DB-6B4A4957EDF3}" sibTransId="{A959F94D-37B4-43B1-9A92-420A662AAADB}"/>
    <dgm:cxn modelId="{59F2E46F-DEA5-4196-B10A-F81FECE6F1A5}" type="presOf" srcId="{D500752C-15E7-4FA8-AAFE-AAE1FF021EB8}" destId="{0B5BED9C-BD02-46E0-AAD2-45DFC4E1F493}" srcOrd="0" destOrd="0" presId="urn:microsoft.com/office/officeart/2005/8/layout/vList2"/>
    <dgm:cxn modelId="{48B9D7D8-024C-4752-9E03-0F291691CC15}" type="presOf" srcId="{A5084ADA-1D9A-4EF1-BE80-A0E13F9ACA81}" destId="{0750DEC2-83F9-472B-907C-A18B82D5D759}" srcOrd="0" destOrd="0" presId="urn:microsoft.com/office/officeart/2005/8/layout/vList2"/>
    <dgm:cxn modelId="{154C57F5-386C-44B6-A0D8-11827051ACE4}" type="presParOf" srcId="{0B5BED9C-BD02-46E0-AAD2-45DFC4E1F493}" destId="{0750DEC2-83F9-472B-907C-A18B82D5D759}" srcOrd="0" destOrd="0" presId="urn:microsoft.com/office/officeart/2005/8/layout/vList2"/>
  </dgm:cxnLst>
  <dgm:bg>
    <a:solidFill>
      <a:schemeClr val="accent5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F9C0867-C117-4537-B102-846BA0E23961}" type="doc">
      <dgm:prSet loTypeId="urn:microsoft.com/office/officeart/2005/8/layout/vList2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B8E317C9-700F-4EC5-BF8B-04DC95CD755A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ru-RU" sz="1400" dirty="0" smtClean="0"/>
            <a:t>Администрация городского округа, Финансовое управление</a:t>
          </a:r>
          <a:endParaRPr lang="ru-RU" sz="1400" dirty="0"/>
        </a:p>
      </dgm:t>
    </dgm:pt>
    <dgm:pt modelId="{CED94131-43DC-4112-8A43-054F40D12712}" type="parTrans" cxnId="{6EF022C0-4DF9-4333-B4D7-1CAC32C09568}">
      <dgm:prSet/>
      <dgm:spPr/>
      <dgm:t>
        <a:bodyPr/>
        <a:lstStyle/>
        <a:p>
          <a:endParaRPr lang="ru-RU"/>
        </a:p>
      </dgm:t>
    </dgm:pt>
    <dgm:pt modelId="{0B659A81-1AA3-41FE-B4AF-26421F701722}" type="sibTrans" cxnId="{6EF022C0-4DF9-4333-B4D7-1CAC32C09568}">
      <dgm:prSet/>
      <dgm:spPr/>
      <dgm:t>
        <a:bodyPr/>
        <a:lstStyle/>
        <a:p>
          <a:endParaRPr lang="ru-RU"/>
        </a:p>
      </dgm:t>
    </dgm:pt>
    <dgm:pt modelId="{A4293B3D-8D94-4A45-9D44-9A3D436DE592}" type="pres">
      <dgm:prSet presAssocID="{BF9C0867-C117-4537-B102-846BA0E239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A79825-35D1-4358-BC6B-346D136CB426}" type="pres">
      <dgm:prSet presAssocID="{B8E317C9-700F-4EC5-BF8B-04DC95CD755A}" presName="parentText" presStyleLbl="node1" presStyleIdx="0" presStyleCnt="1" custScaleY="59627" custLinFactNeighborY="-59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F022C0-4DF9-4333-B4D7-1CAC32C09568}" srcId="{BF9C0867-C117-4537-B102-846BA0E23961}" destId="{B8E317C9-700F-4EC5-BF8B-04DC95CD755A}" srcOrd="0" destOrd="0" parTransId="{CED94131-43DC-4112-8A43-054F40D12712}" sibTransId="{0B659A81-1AA3-41FE-B4AF-26421F701722}"/>
    <dgm:cxn modelId="{823AF308-C583-44F8-BFD5-3B48AB1F6C94}" type="presOf" srcId="{B8E317C9-700F-4EC5-BF8B-04DC95CD755A}" destId="{98A79825-35D1-4358-BC6B-346D136CB426}" srcOrd="0" destOrd="0" presId="urn:microsoft.com/office/officeart/2005/8/layout/vList2"/>
    <dgm:cxn modelId="{DF97909A-9AC9-40FF-87EC-C1BC16A1FF2C}" type="presOf" srcId="{BF9C0867-C117-4537-B102-846BA0E23961}" destId="{A4293B3D-8D94-4A45-9D44-9A3D436DE592}" srcOrd="0" destOrd="0" presId="urn:microsoft.com/office/officeart/2005/8/layout/vList2"/>
    <dgm:cxn modelId="{DF4A7D82-0CF3-461D-A093-DECA93EF41DD}" type="presParOf" srcId="{A4293B3D-8D94-4A45-9D44-9A3D436DE592}" destId="{98A79825-35D1-4358-BC6B-346D136CB42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F9C0867-C117-4537-B102-846BA0E23961}" type="doc">
      <dgm:prSet loTypeId="urn:microsoft.com/office/officeart/2005/8/layout/vList2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B8E317C9-700F-4EC5-BF8B-04DC95CD755A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ru-RU" sz="1400" dirty="0" smtClean="0"/>
            <a:t>Администрация городского округа, Финансовое управление</a:t>
          </a:r>
          <a:endParaRPr lang="ru-RU" sz="1400" dirty="0"/>
        </a:p>
      </dgm:t>
    </dgm:pt>
    <dgm:pt modelId="{CED94131-43DC-4112-8A43-054F40D12712}" type="parTrans" cxnId="{6EF022C0-4DF9-4333-B4D7-1CAC32C09568}">
      <dgm:prSet/>
      <dgm:spPr/>
      <dgm:t>
        <a:bodyPr/>
        <a:lstStyle/>
        <a:p>
          <a:endParaRPr lang="ru-RU"/>
        </a:p>
      </dgm:t>
    </dgm:pt>
    <dgm:pt modelId="{0B659A81-1AA3-41FE-B4AF-26421F701722}" type="sibTrans" cxnId="{6EF022C0-4DF9-4333-B4D7-1CAC32C09568}">
      <dgm:prSet/>
      <dgm:spPr/>
      <dgm:t>
        <a:bodyPr/>
        <a:lstStyle/>
        <a:p>
          <a:endParaRPr lang="ru-RU"/>
        </a:p>
      </dgm:t>
    </dgm:pt>
    <dgm:pt modelId="{A4293B3D-8D94-4A45-9D44-9A3D436DE592}" type="pres">
      <dgm:prSet presAssocID="{BF9C0867-C117-4537-B102-846BA0E239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A79825-35D1-4358-BC6B-346D136CB426}" type="pres">
      <dgm:prSet presAssocID="{B8E317C9-700F-4EC5-BF8B-04DC95CD755A}" presName="parentText" presStyleLbl="node1" presStyleIdx="0" presStyleCnt="1" custScaleY="59627" custLinFactNeighborY="-59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886A43-564F-46BC-8841-01ECF77B74CF}" type="presOf" srcId="{B8E317C9-700F-4EC5-BF8B-04DC95CD755A}" destId="{98A79825-35D1-4358-BC6B-346D136CB426}" srcOrd="0" destOrd="0" presId="urn:microsoft.com/office/officeart/2005/8/layout/vList2"/>
    <dgm:cxn modelId="{6EF022C0-4DF9-4333-B4D7-1CAC32C09568}" srcId="{BF9C0867-C117-4537-B102-846BA0E23961}" destId="{B8E317C9-700F-4EC5-BF8B-04DC95CD755A}" srcOrd="0" destOrd="0" parTransId="{CED94131-43DC-4112-8A43-054F40D12712}" sibTransId="{0B659A81-1AA3-41FE-B4AF-26421F701722}"/>
    <dgm:cxn modelId="{6BF18D43-7D28-421B-9EB1-6B01FC08B1AB}" type="presOf" srcId="{BF9C0867-C117-4537-B102-846BA0E23961}" destId="{A4293B3D-8D94-4A45-9D44-9A3D436DE592}" srcOrd="0" destOrd="0" presId="urn:microsoft.com/office/officeart/2005/8/layout/vList2"/>
    <dgm:cxn modelId="{307381BC-C93C-42C4-AC7F-E6531EDD7123}" type="presParOf" srcId="{A4293B3D-8D94-4A45-9D44-9A3D436DE592}" destId="{98A79825-35D1-4358-BC6B-346D136CB42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67923F7-49F0-4467-9F14-8ADE8DE67953}" type="doc">
      <dgm:prSet loTypeId="urn:microsoft.com/office/officeart/2005/8/layout/gear1" loCatId="relationship" qsTypeId="urn:microsoft.com/office/officeart/2005/8/quickstyle/3d4" qsCatId="3D" csTypeId="urn:microsoft.com/office/officeart/2005/8/colors/accent1_2" csCatId="accent1" phldr="1"/>
      <dgm:spPr/>
    </dgm:pt>
    <dgm:pt modelId="{EE386FD4-5179-401B-8E2D-E3317B373ADF}">
      <dgm:prSet phldrT="[Текст]"/>
      <dgm:spPr>
        <a:solidFill>
          <a:srgbClr val="A05284"/>
        </a:solidFill>
      </dgm:spPr>
      <dgm:t>
        <a:bodyPr/>
        <a:lstStyle/>
        <a:p>
          <a:r>
            <a:rPr lang="ru-RU" dirty="0" smtClean="0"/>
            <a:t>Безвозмездные поступления  </a:t>
          </a:r>
        </a:p>
        <a:p>
          <a:r>
            <a:rPr lang="ru-RU" dirty="0" smtClean="0"/>
            <a:t>64,3%</a:t>
          </a:r>
          <a:endParaRPr lang="ru-RU" dirty="0"/>
        </a:p>
      </dgm:t>
    </dgm:pt>
    <dgm:pt modelId="{7A3DC225-8614-4D7A-B6E3-3BB2858B2CFF}" type="parTrans" cxnId="{B71C2067-1C9C-49A8-8ABF-DE23A9389883}">
      <dgm:prSet/>
      <dgm:spPr/>
      <dgm:t>
        <a:bodyPr/>
        <a:lstStyle/>
        <a:p>
          <a:endParaRPr lang="ru-RU"/>
        </a:p>
      </dgm:t>
    </dgm:pt>
    <dgm:pt modelId="{27246D93-DAB6-40D7-9229-AD92B4707905}" type="sibTrans" cxnId="{B71C2067-1C9C-49A8-8ABF-DE23A9389883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0F042094-DE4A-4685-B351-DA4DAF56111F}">
      <dgm:prSet phldrT="[Текст]"/>
      <dgm:spPr/>
      <dgm:t>
        <a:bodyPr/>
        <a:lstStyle/>
        <a:p>
          <a:endParaRPr lang="ru-RU" dirty="0"/>
        </a:p>
      </dgm:t>
    </dgm:pt>
    <dgm:pt modelId="{B4ACF64E-028D-47E6-ACA8-CF32AD1D0A52}" type="parTrans" cxnId="{04B3E635-18D7-41DB-BB06-88B0942E410F}">
      <dgm:prSet/>
      <dgm:spPr/>
      <dgm:t>
        <a:bodyPr/>
        <a:lstStyle/>
        <a:p>
          <a:endParaRPr lang="ru-RU"/>
        </a:p>
      </dgm:t>
    </dgm:pt>
    <dgm:pt modelId="{9309E480-AAF0-4CCF-83ED-50DDBFFF9023}" type="sibTrans" cxnId="{04B3E635-18D7-41DB-BB06-88B0942E410F}">
      <dgm:prSet/>
      <dgm:spPr/>
      <dgm:t>
        <a:bodyPr/>
        <a:lstStyle/>
        <a:p>
          <a:endParaRPr lang="ru-RU"/>
        </a:p>
      </dgm:t>
    </dgm:pt>
    <dgm:pt modelId="{67C73C8B-109D-4BCC-88E2-16125AC7FB83}">
      <dgm:prSet phldrT="[Текст]" phldr="1"/>
      <dgm:spPr/>
      <dgm:t>
        <a:bodyPr/>
        <a:lstStyle/>
        <a:p>
          <a:endParaRPr lang="ru-RU" dirty="0"/>
        </a:p>
      </dgm:t>
    </dgm:pt>
    <dgm:pt modelId="{B198E0B1-046E-4DA6-833C-696D521534DD}" type="parTrans" cxnId="{B8C11582-DA55-4C45-9F46-17627BF4647C}">
      <dgm:prSet/>
      <dgm:spPr/>
      <dgm:t>
        <a:bodyPr/>
        <a:lstStyle/>
        <a:p>
          <a:endParaRPr lang="ru-RU"/>
        </a:p>
      </dgm:t>
    </dgm:pt>
    <dgm:pt modelId="{1A992969-A30B-4FAB-B76B-51BC8AD25629}" type="sibTrans" cxnId="{B8C11582-DA55-4C45-9F46-17627BF4647C}">
      <dgm:prSet/>
      <dgm:spPr/>
      <dgm:t>
        <a:bodyPr/>
        <a:lstStyle/>
        <a:p>
          <a:endParaRPr lang="ru-RU"/>
        </a:p>
      </dgm:t>
    </dgm:pt>
    <dgm:pt modelId="{8AEEEAE4-7D85-4EDD-B6D7-DDAD499AB136}">
      <dgm:prSet phldrT="[Текст]"/>
      <dgm:spPr/>
      <dgm:t>
        <a:bodyPr/>
        <a:lstStyle/>
        <a:p>
          <a:r>
            <a:rPr lang="ru-RU" dirty="0" smtClean="0"/>
            <a:t>Неналоговые доходы       4,5%</a:t>
          </a:r>
          <a:endParaRPr lang="ru-RU" dirty="0"/>
        </a:p>
      </dgm:t>
    </dgm:pt>
    <dgm:pt modelId="{DE722347-3B15-4F46-8D4E-FCA3A98EFA06}" type="parTrans" cxnId="{39E34C10-2E07-4B5A-8839-33DF4D2B21F2}">
      <dgm:prSet/>
      <dgm:spPr/>
      <dgm:t>
        <a:bodyPr/>
        <a:lstStyle/>
        <a:p>
          <a:endParaRPr lang="ru-RU"/>
        </a:p>
      </dgm:t>
    </dgm:pt>
    <dgm:pt modelId="{9F22AAF9-6E68-4DDE-B3DC-6120131E8F55}" type="sibTrans" cxnId="{39E34C10-2E07-4B5A-8839-33DF4D2B21F2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7AC41891-BAB6-4E1F-9952-CBB37B91357C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dirty="0" smtClean="0"/>
            <a:t>Налоговые доходы    </a:t>
          </a:r>
        </a:p>
        <a:p>
          <a:r>
            <a:rPr lang="ru-RU" dirty="0" smtClean="0"/>
            <a:t>31,2%</a:t>
          </a:r>
          <a:endParaRPr lang="ru-RU" dirty="0"/>
        </a:p>
      </dgm:t>
    </dgm:pt>
    <dgm:pt modelId="{EA4E76A0-670F-4EE4-99A1-C19E8023CF3C}" type="parTrans" cxnId="{B54215D8-356F-4BB7-87E2-BB0E0CA4A6B6}">
      <dgm:prSet/>
      <dgm:spPr/>
      <dgm:t>
        <a:bodyPr/>
        <a:lstStyle/>
        <a:p>
          <a:endParaRPr lang="ru-RU"/>
        </a:p>
      </dgm:t>
    </dgm:pt>
    <dgm:pt modelId="{399E324D-E7B5-430C-AA59-CE5DCB169057}" type="sibTrans" cxnId="{B54215D8-356F-4BB7-87E2-BB0E0CA4A6B6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043DD38F-3D51-432C-97B0-38AE5F452A95}" type="pres">
      <dgm:prSet presAssocID="{767923F7-49F0-4467-9F14-8ADE8DE6795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6543DCC-46B9-43BC-91AC-1F2549E97DE6}" type="pres">
      <dgm:prSet presAssocID="{EE386FD4-5179-401B-8E2D-E3317B373ADF}" presName="gear1" presStyleLbl="node1" presStyleIdx="0" presStyleCnt="3" custScaleX="81352" custScaleY="79530" custLinFactNeighborX="55523" custLinFactNeighborY="-284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B8C3FE-8657-4B56-922A-2CA5FF36A113}" type="pres">
      <dgm:prSet presAssocID="{EE386FD4-5179-401B-8E2D-E3317B373ADF}" presName="gear1srcNode" presStyleLbl="node1" presStyleIdx="0" presStyleCnt="3"/>
      <dgm:spPr/>
      <dgm:t>
        <a:bodyPr/>
        <a:lstStyle/>
        <a:p>
          <a:endParaRPr lang="ru-RU"/>
        </a:p>
      </dgm:t>
    </dgm:pt>
    <dgm:pt modelId="{D2400F43-4CDF-4C4D-BA6B-615E6938D7A2}" type="pres">
      <dgm:prSet presAssocID="{EE386FD4-5179-401B-8E2D-E3317B373ADF}" presName="gear1dstNode" presStyleLbl="node1" presStyleIdx="0" presStyleCnt="3"/>
      <dgm:spPr/>
      <dgm:t>
        <a:bodyPr/>
        <a:lstStyle/>
        <a:p>
          <a:endParaRPr lang="ru-RU"/>
        </a:p>
      </dgm:t>
    </dgm:pt>
    <dgm:pt modelId="{116D36B4-4133-478A-B319-62D261878BFC}" type="pres">
      <dgm:prSet presAssocID="{7AC41891-BAB6-4E1F-9952-CBB37B91357C}" presName="gear2" presStyleLbl="node1" presStyleIdx="1" presStyleCnt="3" custScaleX="107357" custScaleY="106938" custLinFactNeighborX="72692" custLinFactNeighborY="-520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7AA94-81BA-4359-AD52-558E136648F2}" type="pres">
      <dgm:prSet presAssocID="{7AC41891-BAB6-4E1F-9952-CBB37B91357C}" presName="gear2srcNode" presStyleLbl="node1" presStyleIdx="1" presStyleCnt="3"/>
      <dgm:spPr/>
      <dgm:t>
        <a:bodyPr/>
        <a:lstStyle/>
        <a:p>
          <a:endParaRPr lang="ru-RU"/>
        </a:p>
      </dgm:t>
    </dgm:pt>
    <dgm:pt modelId="{05A085AC-B20D-4167-975E-CE661752DD84}" type="pres">
      <dgm:prSet presAssocID="{7AC41891-BAB6-4E1F-9952-CBB37B91357C}" presName="gear2dstNode" presStyleLbl="node1" presStyleIdx="1" presStyleCnt="3"/>
      <dgm:spPr/>
      <dgm:t>
        <a:bodyPr/>
        <a:lstStyle/>
        <a:p>
          <a:endParaRPr lang="ru-RU"/>
        </a:p>
      </dgm:t>
    </dgm:pt>
    <dgm:pt modelId="{7E8461A0-D54E-40A5-B0A1-709BB2578D82}" type="pres">
      <dgm:prSet presAssocID="{8AEEEAE4-7D85-4EDD-B6D7-DDAD499AB136}" presName="gear3" presStyleLbl="node1" presStyleIdx="2" presStyleCnt="3" custScaleX="78705" custScaleY="79756" custLinFactNeighborX="79362" custLinFactNeighborY="-7219"/>
      <dgm:spPr/>
      <dgm:t>
        <a:bodyPr/>
        <a:lstStyle/>
        <a:p>
          <a:endParaRPr lang="ru-RU"/>
        </a:p>
      </dgm:t>
    </dgm:pt>
    <dgm:pt modelId="{D1CD935C-95A4-4259-B0C9-720292667C8E}" type="pres">
      <dgm:prSet presAssocID="{8AEEEAE4-7D85-4EDD-B6D7-DDAD499AB13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95EF1D-61E2-49EF-AD6F-2E93A6CDECB0}" type="pres">
      <dgm:prSet presAssocID="{8AEEEAE4-7D85-4EDD-B6D7-DDAD499AB136}" presName="gear3srcNode" presStyleLbl="node1" presStyleIdx="2" presStyleCnt="3"/>
      <dgm:spPr/>
      <dgm:t>
        <a:bodyPr/>
        <a:lstStyle/>
        <a:p>
          <a:endParaRPr lang="ru-RU"/>
        </a:p>
      </dgm:t>
    </dgm:pt>
    <dgm:pt modelId="{D5CF429C-2BF3-496E-B6B5-82C9BED843B3}" type="pres">
      <dgm:prSet presAssocID="{8AEEEAE4-7D85-4EDD-B6D7-DDAD499AB136}" presName="gear3dstNode" presStyleLbl="node1" presStyleIdx="2" presStyleCnt="3"/>
      <dgm:spPr/>
      <dgm:t>
        <a:bodyPr/>
        <a:lstStyle/>
        <a:p>
          <a:endParaRPr lang="ru-RU"/>
        </a:p>
      </dgm:t>
    </dgm:pt>
    <dgm:pt modelId="{1CE40516-E506-441F-A0E6-E2386F1B2CC8}" type="pres">
      <dgm:prSet presAssocID="{27246D93-DAB6-40D7-9229-AD92B4707905}" presName="connector1" presStyleLbl="sibTrans2D1" presStyleIdx="0" presStyleCnt="3" custScaleX="64587" custScaleY="65171" custLinFactNeighborX="44641" custLinFactNeighborY="-52657"/>
      <dgm:spPr/>
      <dgm:t>
        <a:bodyPr/>
        <a:lstStyle/>
        <a:p>
          <a:endParaRPr lang="ru-RU"/>
        </a:p>
      </dgm:t>
    </dgm:pt>
    <dgm:pt modelId="{011600C5-DA6A-4E1E-8111-9A9C214B2103}" type="pres">
      <dgm:prSet presAssocID="{399E324D-E7B5-430C-AA59-CE5DCB169057}" presName="connector2" presStyleLbl="sibTrans2D1" presStyleIdx="1" presStyleCnt="3" custLinFactX="18657" custLinFactNeighborX="100000" custLinFactNeighborY="-37274"/>
      <dgm:spPr/>
      <dgm:t>
        <a:bodyPr/>
        <a:lstStyle/>
        <a:p>
          <a:endParaRPr lang="ru-RU"/>
        </a:p>
      </dgm:t>
    </dgm:pt>
    <dgm:pt modelId="{0188DD12-686F-4326-B31E-54D90616AB67}" type="pres">
      <dgm:prSet presAssocID="{9F22AAF9-6E68-4DDE-B3DC-6120131E8F55}" presName="connector3" presStyleLbl="sibTrans2D1" presStyleIdx="2" presStyleCnt="3" custScaleX="90152" custScaleY="88750" custLinFactNeighborX="91241" custLinFactNeighborY="44509"/>
      <dgm:spPr/>
      <dgm:t>
        <a:bodyPr/>
        <a:lstStyle/>
        <a:p>
          <a:endParaRPr lang="ru-RU"/>
        </a:p>
      </dgm:t>
    </dgm:pt>
  </dgm:ptLst>
  <dgm:cxnLst>
    <dgm:cxn modelId="{7D7C4557-FD84-4251-BFE2-6BF4F29FEC77}" type="presOf" srcId="{8AEEEAE4-7D85-4EDD-B6D7-DDAD499AB136}" destId="{D5CF429C-2BF3-496E-B6B5-82C9BED843B3}" srcOrd="3" destOrd="0" presId="urn:microsoft.com/office/officeart/2005/8/layout/gear1"/>
    <dgm:cxn modelId="{A2D7F778-B8E8-4EC5-82B1-651E24E1DA8B}" type="presOf" srcId="{399E324D-E7B5-430C-AA59-CE5DCB169057}" destId="{011600C5-DA6A-4E1E-8111-9A9C214B2103}" srcOrd="0" destOrd="0" presId="urn:microsoft.com/office/officeart/2005/8/layout/gear1"/>
    <dgm:cxn modelId="{710064D3-A3E8-4B2D-BB35-43BCB8645B0A}" type="presOf" srcId="{EE386FD4-5179-401B-8E2D-E3317B373ADF}" destId="{E6543DCC-46B9-43BC-91AC-1F2549E97DE6}" srcOrd="0" destOrd="0" presId="urn:microsoft.com/office/officeart/2005/8/layout/gear1"/>
    <dgm:cxn modelId="{9D35A2DC-19F6-493B-9276-255D0CF1A276}" type="presOf" srcId="{7AC41891-BAB6-4E1F-9952-CBB37B91357C}" destId="{05A085AC-B20D-4167-975E-CE661752DD84}" srcOrd="2" destOrd="0" presId="urn:microsoft.com/office/officeart/2005/8/layout/gear1"/>
    <dgm:cxn modelId="{39E34C10-2E07-4B5A-8839-33DF4D2B21F2}" srcId="{767923F7-49F0-4467-9F14-8ADE8DE67953}" destId="{8AEEEAE4-7D85-4EDD-B6D7-DDAD499AB136}" srcOrd="2" destOrd="0" parTransId="{DE722347-3B15-4F46-8D4E-FCA3A98EFA06}" sibTransId="{9F22AAF9-6E68-4DDE-B3DC-6120131E8F55}"/>
    <dgm:cxn modelId="{51814676-1C6E-494D-8782-88B1D32C995D}" type="presOf" srcId="{EE386FD4-5179-401B-8E2D-E3317B373ADF}" destId="{A1B8C3FE-8657-4B56-922A-2CA5FF36A113}" srcOrd="1" destOrd="0" presId="urn:microsoft.com/office/officeart/2005/8/layout/gear1"/>
    <dgm:cxn modelId="{04B3E635-18D7-41DB-BB06-88B0942E410F}" srcId="{767923F7-49F0-4467-9F14-8ADE8DE67953}" destId="{0F042094-DE4A-4685-B351-DA4DAF56111F}" srcOrd="3" destOrd="0" parTransId="{B4ACF64E-028D-47E6-ACA8-CF32AD1D0A52}" sibTransId="{9309E480-AAF0-4CCF-83ED-50DDBFFF9023}"/>
    <dgm:cxn modelId="{E7EEF115-B133-4AEC-A762-D41BEDA3A799}" type="presOf" srcId="{8AEEEAE4-7D85-4EDD-B6D7-DDAD499AB136}" destId="{E295EF1D-61E2-49EF-AD6F-2E93A6CDECB0}" srcOrd="2" destOrd="0" presId="urn:microsoft.com/office/officeart/2005/8/layout/gear1"/>
    <dgm:cxn modelId="{13F1F4FE-CB31-44C2-9746-1D2DDF8B0EFA}" type="presOf" srcId="{7AC41891-BAB6-4E1F-9952-CBB37B91357C}" destId="{116D36B4-4133-478A-B319-62D261878BFC}" srcOrd="0" destOrd="0" presId="urn:microsoft.com/office/officeart/2005/8/layout/gear1"/>
    <dgm:cxn modelId="{B71C2067-1C9C-49A8-8ABF-DE23A9389883}" srcId="{767923F7-49F0-4467-9F14-8ADE8DE67953}" destId="{EE386FD4-5179-401B-8E2D-E3317B373ADF}" srcOrd="0" destOrd="0" parTransId="{7A3DC225-8614-4D7A-B6E3-3BB2858B2CFF}" sibTransId="{27246D93-DAB6-40D7-9229-AD92B4707905}"/>
    <dgm:cxn modelId="{A8810428-CE3F-483C-978B-C732B70DF2D5}" type="presOf" srcId="{9F22AAF9-6E68-4DDE-B3DC-6120131E8F55}" destId="{0188DD12-686F-4326-B31E-54D90616AB67}" srcOrd="0" destOrd="0" presId="urn:microsoft.com/office/officeart/2005/8/layout/gear1"/>
    <dgm:cxn modelId="{B54215D8-356F-4BB7-87E2-BB0E0CA4A6B6}" srcId="{767923F7-49F0-4467-9F14-8ADE8DE67953}" destId="{7AC41891-BAB6-4E1F-9952-CBB37B91357C}" srcOrd="1" destOrd="0" parTransId="{EA4E76A0-670F-4EE4-99A1-C19E8023CF3C}" sibTransId="{399E324D-E7B5-430C-AA59-CE5DCB169057}"/>
    <dgm:cxn modelId="{87D8E533-E98E-475D-82CB-C3ED59387C79}" type="presOf" srcId="{7AC41891-BAB6-4E1F-9952-CBB37B91357C}" destId="{35B7AA94-81BA-4359-AD52-558E136648F2}" srcOrd="1" destOrd="0" presId="urn:microsoft.com/office/officeart/2005/8/layout/gear1"/>
    <dgm:cxn modelId="{083389F4-BB3B-408E-BF7F-7FE8460B6195}" type="presOf" srcId="{27246D93-DAB6-40D7-9229-AD92B4707905}" destId="{1CE40516-E506-441F-A0E6-E2386F1B2CC8}" srcOrd="0" destOrd="0" presId="urn:microsoft.com/office/officeart/2005/8/layout/gear1"/>
    <dgm:cxn modelId="{96F7D2E4-75FC-4EBC-AA03-EE03FA409031}" type="presOf" srcId="{8AEEEAE4-7D85-4EDD-B6D7-DDAD499AB136}" destId="{D1CD935C-95A4-4259-B0C9-720292667C8E}" srcOrd="1" destOrd="0" presId="urn:microsoft.com/office/officeart/2005/8/layout/gear1"/>
    <dgm:cxn modelId="{3A356D6E-A23D-4658-9AD4-2A8F2E2BBB1F}" type="presOf" srcId="{8AEEEAE4-7D85-4EDD-B6D7-DDAD499AB136}" destId="{7E8461A0-D54E-40A5-B0A1-709BB2578D82}" srcOrd="0" destOrd="0" presId="urn:microsoft.com/office/officeart/2005/8/layout/gear1"/>
    <dgm:cxn modelId="{B8C11582-DA55-4C45-9F46-17627BF4647C}" srcId="{767923F7-49F0-4467-9F14-8ADE8DE67953}" destId="{67C73C8B-109D-4BCC-88E2-16125AC7FB83}" srcOrd="4" destOrd="0" parTransId="{B198E0B1-046E-4DA6-833C-696D521534DD}" sibTransId="{1A992969-A30B-4FAB-B76B-51BC8AD25629}"/>
    <dgm:cxn modelId="{409E068D-CA3A-4384-8A54-5E5AA8E28481}" type="presOf" srcId="{767923F7-49F0-4467-9F14-8ADE8DE67953}" destId="{043DD38F-3D51-432C-97B0-38AE5F452A95}" srcOrd="0" destOrd="0" presId="urn:microsoft.com/office/officeart/2005/8/layout/gear1"/>
    <dgm:cxn modelId="{88142A33-07CD-4C89-9335-0B41066E4210}" type="presOf" srcId="{EE386FD4-5179-401B-8E2D-E3317B373ADF}" destId="{D2400F43-4CDF-4C4D-BA6B-615E6938D7A2}" srcOrd="2" destOrd="0" presId="urn:microsoft.com/office/officeart/2005/8/layout/gear1"/>
    <dgm:cxn modelId="{925A49EA-F49B-4EEE-9F5B-2BDE17A63E32}" type="presParOf" srcId="{043DD38F-3D51-432C-97B0-38AE5F452A95}" destId="{E6543DCC-46B9-43BC-91AC-1F2549E97DE6}" srcOrd="0" destOrd="0" presId="urn:microsoft.com/office/officeart/2005/8/layout/gear1"/>
    <dgm:cxn modelId="{879A1B35-4F13-4D23-811D-EE885844F0C3}" type="presParOf" srcId="{043DD38F-3D51-432C-97B0-38AE5F452A95}" destId="{A1B8C3FE-8657-4B56-922A-2CA5FF36A113}" srcOrd="1" destOrd="0" presId="urn:microsoft.com/office/officeart/2005/8/layout/gear1"/>
    <dgm:cxn modelId="{EEDE0DA3-9C59-4A10-86BF-382F15EE5F65}" type="presParOf" srcId="{043DD38F-3D51-432C-97B0-38AE5F452A95}" destId="{D2400F43-4CDF-4C4D-BA6B-615E6938D7A2}" srcOrd="2" destOrd="0" presId="urn:microsoft.com/office/officeart/2005/8/layout/gear1"/>
    <dgm:cxn modelId="{8869D613-CCD0-419F-9034-C3C64050577B}" type="presParOf" srcId="{043DD38F-3D51-432C-97B0-38AE5F452A95}" destId="{116D36B4-4133-478A-B319-62D261878BFC}" srcOrd="3" destOrd="0" presId="urn:microsoft.com/office/officeart/2005/8/layout/gear1"/>
    <dgm:cxn modelId="{8086E50F-75BE-4B50-BAD5-C8DFE1129936}" type="presParOf" srcId="{043DD38F-3D51-432C-97B0-38AE5F452A95}" destId="{35B7AA94-81BA-4359-AD52-558E136648F2}" srcOrd="4" destOrd="0" presId="urn:microsoft.com/office/officeart/2005/8/layout/gear1"/>
    <dgm:cxn modelId="{4502B4E6-9EA5-4E17-B586-73D7F786034F}" type="presParOf" srcId="{043DD38F-3D51-432C-97B0-38AE5F452A95}" destId="{05A085AC-B20D-4167-975E-CE661752DD84}" srcOrd="5" destOrd="0" presId="urn:microsoft.com/office/officeart/2005/8/layout/gear1"/>
    <dgm:cxn modelId="{DD33ABCF-2321-46B8-9D33-C09CDBD7E618}" type="presParOf" srcId="{043DD38F-3D51-432C-97B0-38AE5F452A95}" destId="{7E8461A0-D54E-40A5-B0A1-709BB2578D82}" srcOrd="6" destOrd="0" presId="urn:microsoft.com/office/officeart/2005/8/layout/gear1"/>
    <dgm:cxn modelId="{C0146E1F-3BCF-4B3C-AC13-0F8AD6074D7E}" type="presParOf" srcId="{043DD38F-3D51-432C-97B0-38AE5F452A95}" destId="{D1CD935C-95A4-4259-B0C9-720292667C8E}" srcOrd="7" destOrd="0" presId="urn:microsoft.com/office/officeart/2005/8/layout/gear1"/>
    <dgm:cxn modelId="{9E0F4153-198A-4F6E-91EF-8434084F07FC}" type="presParOf" srcId="{043DD38F-3D51-432C-97B0-38AE5F452A95}" destId="{E295EF1D-61E2-49EF-AD6F-2E93A6CDECB0}" srcOrd="8" destOrd="0" presId="urn:microsoft.com/office/officeart/2005/8/layout/gear1"/>
    <dgm:cxn modelId="{5C96021D-97A7-49F3-99F1-CC01CD67A562}" type="presParOf" srcId="{043DD38F-3D51-432C-97B0-38AE5F452A95}" destId="{D5CF429C-2BF3-496E-B6B5-82C9BED843B3}" srcOrd="9" destOrd="0" presId="urn:microsoft.com/office/officeart/2005/8/layout/gear1"/>
    <dgm:cxn modelId="{7A2FCDED-BDAC-4DA1-86FE-A1BDF04CC8DE}" type="presParOf" srcId="{043DD38F-3D51-432C-97B0-38AE5F452A95}" destId="{1CE40516-E506-441F-A0E6-E2386F1B2CC8}" srcOrd="10" destOrd="0" presId="urn:microsoft.com/office/officeart/2005/8/layout/gear1"/>
    <dgm:cxn modelId="{47A97440-374E-4297-8B28-FA9F1AD8C91D}" type="presParOf" srcId="{043DD38F-3D51-432C-97B0-38AE5F452A95}" destId="{011600C5-DA6A-4E1E-8111-9A9C214B2103}" srcOrd="11" destOrd="0" presId="urn:microsoft.com/office/officeart/2005/8/layout/gear1"/>
    <dgm:cxn modelId="{E95AD348-B5A2-4694-94E4-CF8C902EA0D7}" type="presParOf" srcId="{043DD38F-3D51-432C-97B0-38AE5F452A95}" destId="{0188DD12-686F-4326-B31E-54D90616AB6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F7AFB3C-63BE-429B-AAC0-394808C51064}" type="doc">
      <dgm:prSet loTypeId="urn:microsoft.com/office/officeart/2005/8/layout/pyramid1" loCatId="pyramid" qsTypeId="urn:microsoft.com/office/officeart/2005/8/quickstyle/3d6" qsCatId="3D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9B6C6E6D-B369-4338-8EAC-FB503E1A4998}">
      <dgm:prSet phldrT="[Текст]" custT="1"/>
      <dgm:spPr/>
      <dgm:t>
        <a:bodyPr/>
        <a:lstStyle/>
        <a:p>
          <a:endParaRPr lang="ru-RU" sz="2400" dirty="0" smtClean="0"/>
        </a:p>
        <a:p>
          <a:endParaRPr lang="ru-RU" sz="2800" dirty="0" smtClean="0"/>
        </a:p>
        <a:p>
          <a:r>
            <a:rPr lang="ru-RU" sz="2400" dirty="0" smtClean="0"/>
            <a:t>Дотации 0,4%</a:t>
          </a:r>
          <a:endParaRPr lang="ru-RU" sz="2400" dirty="0"/>
        </a:p>
      </dgm:t>
    </dgm:pt>
    <dgm:pt modelId="{B928C2C4-4C55-4E99-9492-440B73F49207}" type="parTrans" cxnId="{975E9A42-FD39-48A5-BA7C-808D50DEE8B0}">
      <dgm:prSet/>
      <dgm:spPr/>
      <dgm:t>
        <a:bodyPr/>
        <a:lstStyle/>
        <a:p>
          <a:endParaRPr lang="ru-RU"/>
        </a:p>
      </dgm:t>
    </dgm:pt>
    <dgm:pt modelId="{16D23F27-A480-489F-86DE-28890A78B16D}" type="sibTrans" cxnId="{975E9A42-FD39-48A5-BA7C-808D50DEE8B0}">
      <dgm:prSet/>
      <dgm:spPr/>
      <dgm:t>
        <a:bodyPr/>
        <a:lstStyle/>
        <a:p>
          <a:endParaRPr lang="ru-RU"/>
        </a:p>
      </dgm:t>
    </dgm:pt>
    <dgm:pt modelId="{3172827C-24EB-4AC3-89EC-2532A9335677}">
      <dgm:prSet phldrT="[Текст]" custT="1"/>
      <dgm:spPr/>
      <dgm:t>
        <a:bodyPr/>
        <a:lstStyle/>
        <a:p>
          <a:r>
            <a:rPr lang="ru-RU" sz="2800" dirty="0" smtClean="0"/>
            <a:t>Субсидии</a:t>
          </a:r>
          <a:r>
            <a:rPr lang="ru-RU" sz="3500" dirty="0" smtClean="0"/>
            <a:t> 34,4%</a:t>
          </a:r>
          <a:endParaRPr lang="ru-RU" sz="3500" dirty="0"/>
        </a:p>
      </dgm:t>
    </dgm:pt>
    <dgm:pt modelId="{FAE6A9C0-95DC-437E-8560-A26FDA372DDF}" type="parTrans" cxnId="{39A92D4E-10A0-407D-B2B5-CCC6EBFEC208}">
      <dgm:prSet/>
      <dgm:spPr/>
      <dgm:t>
        <a:bodyPr/>
        <a:lstStyle/>
        <a:p>
          <a:endParaRPr lang="ru-RU"/>
        </a:p>
      </dgm:t>
    </dgm:pt>
    <dgm:pt modelId="{7A15D54F-1621-4D63-9228-5B7016A26FED}" type="sibTrans" cxnId="{39A92D4E-10A0-407D-B2B5-CCC6EBFEC208}">
      <dgm:prSet/>
      <dgm:spPr/>
      <dgm:t>
        <a:bodyPr/>
        <a:lstStyle/>
        <a:p>
          <a:endParaRPr lang="ru-RU"/>
        </a:p>
      </dgm:t>
    </dgm:pt>
    <dgm:pt modelId="{D0CCC160-AA76-4C02-B228-232A8134752B}">
      <dgm:prSet phldrT="[Текст]" custT="1"/>
      <dgm:spPr/>
      <dgm:t>
        <a:bodyPr/>
        <a:lstStyle/>
        <a:p>
          <a:r>
            <a:rPr lang="ru-RU" sz="2800" dirty="0" smtClean="0"/>
            <a:t>Субвенции</a:t>
          </a:r>
          <a:r>
            <a:rPr lang="ru-RU" sz="3500" dirty="0" smtClean="0"/>
            <a:t> 65,2%</a:t>
          </a:r>
          <a:endParaRPr lang="ru-RU" sz="3500" dirty="0"/>
        </a:p>
      </dgm:t>
    </dgm:pt>
    <dgm:pt modelId="{A1103129-F8FB-4024-BEFC-54D27E59474E}" type="parTrans" cxnId="{1CEDF506-24A1-439B-9B95-64A1F06E0986}">
      <dgm:prSet/>
      <dgm:spPr/>
      <dgm:t>
        <a:bodyPr/>
        <a:lstStyle/>
        <a:p>
          <a:endParaRPr lang="ru-RU"/>
        </a:p>
      </dgm:t>
    </dgm:pt>
    <dgm:pt modelId="{55D4E09D-115F-46B9-B484-81FE44168360}" type="sibTrans" cxnId="{1CEDF506-24A1-439B-9B95-64A1F06E0986}">
      <dgm:prSet/>
      <dgm:spPr/>
      <dgm:t>
        <a:bodyPr/>
        <a:lstStyle/>
        <a:p>
          <a:endParaRPr lang="ru-RU"/>
        </a:p>
      </dgm:t>
    </dgm:pt>
    <dgm:pt modelId="{E32AAE2B-BA9C-47A1-90C4-AC183CA34834}" type="pres">
      <dgm:prSet presAssocID="{4F7AFB3C-63BE-429B-AAC0-394808C5106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540120-2BF0-4D87-8CD4-F49969E66CB1}" type="pres">
      <dgm:prSet presAssocID="{9B6C6E6D-B369-4338-8EAC-FB503E1A4998}" presName="Name8" presStyleCnt="0"/>
      <dgm:spPr/>
      <dgm:t>
        <a:bodyPr/>
        <a:lstStyle/>
        <a:p>
          <a:endParaRPr lang="ru-RU"/>
        </a:p>
      </dgm:t>
    </dgm:pt>
    <dgm:pt modelId="{CDDFD935-C1C6-47FB-A5DD-D8BC97653986}" type="pres">
      <dgm:prSet presAssocID="{9B6C6E6D-B369-4338-8EAC-FB503E1A4998}" presName="level" presStyleLbl="node1" presStyleIdx="0" presStyleCnt="3" custLinFactNeighborX="243" custLinFactNeighborY="4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5DB040-ACF5-402A-8535-CBB03EA20E34}" type="pres">
      <dgm:prSet presAssocID="{9B6C6E6D-B369-4338-8EAC-FB503E1A499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D90105-1C56-4743-90C7-D6B75C9CE9F4}" type="pres">
      <dgm:prSet presAssocID="{3172827C-24EB-4AC3-89EC-2532A9335677}" presName="Name8" presStyleCnt="0"/>
      <dgm:spPr/>
      <dgm:t>
        <a:bodyPr/>
        <a:lstStyle/>
        <a:p>
          <a:endParaRPr lang="ru-RU"/>
        </a:p>
      </dgm:t>
    </dgm:pt>
    <dgm:pt modelId="{3D510292-E4A4-42E0-9231-4CC3CE6CC39B}" type="pres">
      <dgm:prSet presAssocID="{3172827C-24EB-4AC3-89EC-2532A9335677}" presName="level" presStyleLbl="node1" presStyleIdx="1" presStyleCnt="3" custLinFactNeighborX="-5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6AAC33-1799-4DEE-AB41-A8EEBD1B9A1D}" type="pres">
      <dgm:prSet presAssocID="{3172827C-24EB-4AC3-89EC-2532A933567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29B639-E1B1-4553-B975-1589BE6C135D}" type="pres">
      <dgm:prSet presAssocID="{D0CCC160-AA76-4C02-B228-232A8134752B}" presName="Name8" presStyleCnt="0"/>
      <dgm:spPr/>
      <dgm:t>
        <a:bodyPr/>
        <a:lstStyle/>
        <a:p>
          <a:endParaRPr lang="ru-RU"/>
        </a:p>
      </dgm:t>
    </dgm:pt>
    <dgm:pt modelId="{E73B2CBA-82A7-4B9B-8A2A-22FEAD10CFC7}" type="pres">
      <dgm:prSet presAssocID="{D0CCC160-AA76-4C02-B228-232A8134752B}" presName="level" presStyleLbl="node1" presStyleIdx="2" presStyleCnt="3" custLinFactNeighborX="-5130" custLinFactNeighborY="-4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5B2524-D50E-4EE0-8AEC-22C1BF1229D9}" type="pres">
      <dgm:prSet presAssocID="{D0CCC160-AA76-4C02-B228-232A8134752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55F964-4B16-443F-B693-891D37AB2CBC}" type="presOf" srcId="{9B6C6E6D-B369-4338-8EAC-FB503E1A4998}" destId="{155DB040-ACF5-402A-8535-CBB03EA20E34}" srcOrd="1" destOrd="0" presId="urn:microsoft.com/office/officeart/2005/8/layout/pyramid1"/>
    <dgm:cxn modelId="{F6B946EB-5011-4752-952B-B2244677A173}" type="presOf" srcId="{3172827C-24EB-4AC3-89EC-2532A9335677}" destId="{866AAC33-1799-4DEE-AB41-A8EEBD1B9A1D}" srcOrd="1" destOrd="0" presId="urn:microsoft.com/office/officeart/2005/8/layout/pyramid1"/>
    <dgm:cxn modelId="{828FE30E-7C46-4B21-B751-5C1D4095A158}" type="presOf" srcId="{D0CCC160-AA76-4C02-B228-232A8134752B}" destId="{5A5B2524-D50E-4EE0-8AEC-22C1BF1229D9}" srcOrd="1" destOrd="0" presId="urn:microsoft.com/office/officeart/2005/8/layout/pyramid1"/>
    <dgm:cxn modelId="{1CEDF506-24A1-439B-9B95-64A1F06E0986}" srcId="{4F7AFB3C-63BE-429B-AAC0-394808C51064}" destId="{D0CCC160-AA76-4C02-B228-232A8134752B}" srcOrd="2" destOrd="0" parTransId="{A1103129-F8FB-4024-BEFC-54D27E59474E}" sibTransId="{55D4E09D-115F-46B9-B484-81FE44168360}"/>
    <dgm:cxn modelId="{99BEFC54-9A08-4690-970A-676D4814756B}" type="presOf" srcId="{4F7AFB3C-63BE-429B-AAC0-394808C51064}" destId="{E32AAE2B-BA9C-47A1-90C4-AC183CA34834}" srcOrd="0" destOrd="0" presId="urn:microsoft.com/office/officeart/2005/8/layout/pyramid1"/>
    <dgm:cxn modelId="{0F5132B5-D61F-49E6-9657-1B957450143F}" type="presOf" srcId="{D0CCC160-AA76-4C02-B228-232A8134752B}" destId="{E73B2CBA-82A7-4B9B-8A2A-22FEAD10CFC7}" srcOrd="0" destOrd="0" presId="urn:microsoft.com/office/officeart/2005/8/layout/pyramid1"/>
    <dgm:cxn modelId="{FC487BEF-5036-437A-8521-28090A01FC2E}" type="presOf" srcId="{9B6C6E6D-B369-4338-8EAC-FB503E1A4998}" destId="{CDDFD935-C1C6-47FB-A5DD-D8BC97653986}" srcOrd="0" destOrd="0" presId="urn:microsoft.com/office/officeart/2005/8/layout/pyramid1"/>
    <dgm:cxn modelId="{975E9A42-FD39-48A5-BA7C-808D50DEE8B0}" srcId="{4F7AFB3C-63BE-429B-AAC0-394808C51064}" destId="{9B6C6E6D-B369-4338-8EAC-FB503E1A4998}" srcOrd="0" destOrd="0" parTransId="{B928C2C4-4C55-4E99-9492-440B73F49207}" sibTransId="{16D23F27-A480-489F-86DE-28890A78B16D}"/>
    <dgm:cxn modelId="{3F10C40D-0E7A-4003-8A71-9791FC6BC39E}" type="presOf" srcId="{3172827C-24EB-4AC3-89EC-2532A9335677}" destId="{3D510292-E4A4-42E0-9231-4CC3CE6CC39B}" srcOrd="0" destOrd="0" presId="urn:microsoft.com/office/officeart/2005/8/layout/pyramid1"/>
    <dgm:cxn modelId="{39A92D4E-10A0-407D-B2B5-CCC6EBFEC208}" srcId="{4F7AFB3C-63BE-429B-AAC0-394808C51064}" destId="{3172827C-24EB-4AC3-89EC-2532A9335677}" srcOrd="1" destOrd="0" parTransId="{FAE6A9C0-95DC-437E-8560-A26FDA372DDF}" sibTransId="{7A15D54F-1621-4D63-9228-5B7016A26FED}"/>
    <dgm:cxn modelId="{A7F5FDBD-C2D8-4AFD-B87D-7761896CEC66}" type="presParOf" srcId="{E32AAE2B-BA9C-47A1-90C4-AC183CA34834}" destId="{79540120-2BF0-4D87-8CD4-F49969E66CB1}" srcOrd="0" destOrd="0" presId="urn:microsoft.com/office/officeart/2005/8/layout/pyramid1"/>
    <dgm:cxn modelId="{C1DDDF92-1A43-4D42-BB9C-18C0708A843A}" type="presParOf" srcId="{79540120-2BF0-4D87-8CD4-F49969E66CB1}" destId="{CDDFD935-C1C6-47FB-A5DD-D8BC97653986}" srcOrd="0" destOrd="0" presId="urn:microsoft.com/office/officeart/2005/8/layout/pyramid1"/>
    <dgm:cxn modelId="{253CE76D-73F7-43BB-9262-C2FBFBA62986}" type="presParOf" srcId="{79540120-2BF0-4D87-8CD4-F49969E66CB1}" destId="{155DB040-ACF5-402A-8535-CBB03EA20E34}" srcOrd="1" destOrd="0" presId="urn:microsoft.com/office/officeart/2005/8/layout/pyramid1"/>
    <dgm:cxn modelId="{DFE5F04D-477C-4C1A-BBD6-7345802A8ABB}" type="presParOf" srcId="{E32AAE2B-BA9C-47A1-90C4-AC183CA34834}" destId="{42D90105-1C56-4743-90C7-D6B75C9CE9F4}" srcOrd="1" destOrd="0" presId="urn:microsoft.com/office/officeart/2005/8/layout/pyramid1"/>
    <dgm:cxn modelId="{AACEFF17-0631-41DF-9233-B0B3D21AFDDB}" type="presParOf" srcId="{42D90105-1C56-4743-90C7-D6B75C9CE9F4}" destId="{3D510292-E4A4-42E0-9231-4CC3CE6CC39B}" srcOrd="0" destOrd="0" presId="urn:microsoft.com/office/officeart/2005/8/layout/pyramid1"/>
    <dgm:cxn modelId="{B6400E27-C458-4264-9DF0-1ECEF830E816}" type="presParOf" srcId="{42D90105-1C56-4743-90C7-D6B75C9CE9F4}" destId="{866AAC33-1799-4DEE-AB41-A8EEBD1B9A1D}" srcOrd="1" destOrd="0" presId="urn:microsoft.com/office/officeart/2005/8/layout/pyramid1"/>
    <dgm:cxn modelId="{FDF60EDB-EEC7-48DA-974F-EDFF9390B731}" type="presParOf" srcId="{E32AAE2B-BA9C-47A1-90C4-AC183CA34834}" destId="{C529B639-E1B1-4553-B975-1589BE6C135D}" srcOrd="2" destOrd="0" presId="urn:microsoft.com/office/officeart/2005/8/layout/pyramid1"/>
    <dgm:cxn modelId="{CA221071-4D8C-4B92-BDA0-2D61BB80FCF7}" type="presParOf" srcId="{C529B639-E1B1-4553-B975-1589BE6C135D}" destId="{E73B2CBA-82A7-4B9B-8A2A-22FEAD10CFC7}" srcOrd="0" destOrd="0" presId="urn:microsoft.com/office/officeart/2005/8/layout/pyramid1"/>
    <dgm:cxn modelId="{DBAC748A-50F0-4D4C-93F5-13DE4393DD5B}" type="presParOf" srcId="{C529B639-E1B1-4553-B975-1589BE6C135D}" destId="{5A5B2524-D50E-4EE0-8AEC-22C1BF1229D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98FA69B-F152-4353-8A12-A0EB8A38A551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A2D44A-E69F-42C0-ACB8-E153177EFD21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sz="2000" b="1" baseline="0" dirty="0" smtClean="0">
              <a:solidFill>
                <a:schemeClr val="tx2">
                  <a:lumMod val="75000"/>
                </a:schemeClr>
              </a:solidFill>
            </a:rPr>
            <a:t>ОАО «</a:t>
          </a:r>
          <a:r>
            <a:rPr lang="ru-RU" sz="2000" b="1" baseline="0" dirty="0" err="1" smtClean="0">
              <a:solidFill>
                <a:schemeClr val="tx2">
                  <a:lumMod val="75000"/>
                </a:schemeClr>
              </a:solidFill>
            </a:rPr>
            <a:t>Сухоложскцемент</a:t>
          </a:r>
          <a:r>
            <a:rPr lang="ru-RU" sz="2000" b="1" baseline="0" dirty="0" smtClean="0">
              <a:solidFill>
                <a:schemeClr val="tx2">
                  <a:lumMod val="75000"/>
                </a:schemeClr>
              </a:solidFill>
            </a:rPr>
            <a:t>»</a:t>
          </a:r>
          <a:r>
            <a:rPr lang="ru-RU" sz="1600" b="1" dirty="0" smtClean="0">
              <a:solidFill>
                <a:schemeClr val="tx2">
                  <a:lumMod val="75000"/>
                </a:schemeClr>
              </a:solidFill>
            </a:rPr>
            <a:t>                                    </a:t>
          </a:r>
          <a:r>
            <a:rPr lang="ru-RU" sz="1200" b="1" dirty="0" smtClean="0">
              <a:solidFill>
                <a:schemeClr val="tx2">
                  <a:lumMod val="75000"/>
                </a:schemeClr>
              </a:solidFill>
            </a:rPr>
            <a:t>  </a:t>
          </a:r>
          <a:endParaRPr lang="ru-RU" sz="1200" b="1" dirty="0">
            <a:solidFill>
              <a:schemeClr val="tx2">
                <a:lumMod val="75000"/>
              </a:schemeClr>
            </a:solidFill>
          </a:endParaRPr>
        </a:p>
      </dgm:t>
    </dgm:pt>
    <dgm:pt modelId="{5411E508-C3D9-449A-8274-E6DAD7F696D3}" type="parTrans" cxnId="{7CFD8931-78BC-4887-87E2-01FF189CA519}">
      <dgm:prSet/>
      <dgm:spPr/>
      <dgm:t>
        <a:bodyPr/>
        <a:lstStyle/>
        <a:p>
          <a:endParaRPr lang="ru-RU"/>
        </a:p>
      </dgm:t>
    </dgm:pt>
    <dgm:pt modelId="{75AFADC1-610F-4636-8EC3-1BC572FD0EBE}" type="sibTrans" cxnId="{7CFD8931-78BC-4887-87E2-01FF189CA519}">
      <dgm:prSet/>
      <dgm:spPr/>
      <dgm:t>
        <a:bodyPr/>
        <a:lstStyle/>
        <a:p>
          <a:endParaRPr lang="ru-RU"/>
        </a:p>
      </dgm:t>
    </dgm:pt>
    <dgm:pt modelId="{65806BF6-B3BE-4ED2-A14E-599B1EC29988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sz="1200" b="1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ru-RU" sz="2000" b="1" baseline="0" dirty="0" smtClean="0">
              <a:solidFill>
                <a:schemeClr val="tx2">
                  <a:lumMod val="75000"/>
                </a:schemeClr>
              </a:solidFill>
            </a:rPr>
            <a:t>ООО «</a:t>
          </a:r>
          <a:r>
            <a:rPr lang="ru-RU" sz="2000" b="1" baseline="0" dirty="0" err="1" smtClean="0">
              <a:solidFill>
                <a:schemeClr val="tx2">
                  <a:lumMod val="75000"/>
                </a:schemeClr>
              </a:solidFill>
            </a:rPr>
            <a:t>Староцементный</a:t>
          </a:r>
          <a:r>
            <a:rPr lang="ru-RU" sz="2000" b="1" baseline="0" dirty="0" smtClean="0">
              <a:solidFill>
                <a:schemeClr val="tx2">
                  <a:lumMod val="75000"/>
                </a:schemeClr>
              </a:solidFill>
            </a:rPr>
            <a:t> завод»</a:t>
          </a:r>
          <a:endParaRPr lang="ru-RU" sz="2000" baseline="0" dirty="0">
            <a:solidFill>
              <a:schemeClr val="tx2">
                <a:lumMod val="75000"/>
              </a:schemeClr>
            </a:solidFill>
          </a:endParaRPr>
        </a:p>
      </dgm:t>
    </dgm:pt>
    <dgm:pt modelId="{389AC65E-2561-4010-85EB-89F6C2B1BE7F}" type="parTrans" cxnId="{B95BED90-2807-49A7-BC6F-3A321272C892}">
      <dgm:prSet/>
      <dgm:spPr/>
      <dgm:t>
        <a:bodyPr/>
        <a:lstStyle/>
        <a:p>
          <a:endParaRPr lang="ru-RU"/>
        </a:p>
      </dgm:t>
    </dgm:pt>
    <dgm:pt modelId="{0D0B234D-3CA8-4631-9E9A-8CAAA8309153}" type="sibTrans" cxnId="{B95BED90-2807-49A7-BC6F-3A321272C892}">
      <dgm:prSet/>
      <dgm:spPr/>
      <dgm:t>
        <a:bodyPr/>
        <a:lstStyle/>
        <a:p>
          <a:endParaRPr lang="ru-RU"/>
        </a:p>
      </dgm:t>
    </dgm:pt>
    <dgm:pt modelId="{0237BCD8-2D58-42E4-B0DC-02F720ADCACA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sz="2000" b="1" baseline="0" dirty="0" smtClean="0">
              <a:solidFill>
                <a:schemeClr val="tx2">
                  <a:lumMod val="75000"/>
                </a:schemeClr>
              </a:solidFill>
            </a:rPr>
            <a:t>ОАО «</a:t>
          </a:r>
          <a:r>
            <a:rPr lang="ru-RU" sz="2000" b="1" baseline="0" dirty="0" err="1" smtClean="0">
              <a:solidFill>
                <a:schemeClr val="tx2">
                  <a:lumMod val="75000"/>
                </a:schemeClr>
              </a:solidFill>
            </a:rPr>
            <a:t>Сухоложский</a:t>
          </a:r>
          <a:r>
            <a:rPr lang="ru-RU" sz="2000" b="1" baseline="0" dirty="0" smtClean="0">
              <a:solidFill>
                <a:schemeClr val="tx2">
                  <a:lumMod val="75000"/>
                </a:schemeClr>
              </a:solidFill>
            </a:rPr>
            <a:t> огнеупорный завод»</a:t>
          </a:r>
        </a:p>
      </dgm:t>
    </dgm:pt>
    <dgm:pt modelId="{C4602C20-76EB-4777-9461-A48422B9414B}" type="parTrans" cxnId="{764FB44C-A5D9-4871-A5E6-46B02EC2B243}">
      <dgm:prSet/>
      <dgm:spPr/>
      <dgm:t>
        <a:bodyPr/>
        <a:lstStyle/>
        <a:p>
          <a:endParaRPr lang="ru-RU"/>
        </a:p>
      </dgm:t>
    </dgm:pt>
    <dgm:pt modelId="{C9201E26-D750-42CF-AFBA-30F055B296DB}" type="sibTrans" cxnId="{764FB44C-A5D9-4871-A5E6-46B02EC2B243}">
      <dgm:prSet/>
      <dgm:spPr/>
      <dgm:t>
        <a:bodyPr/>
        <a:lstStyle/>
        <a:p>
          <a:endParaRPr lang="ru-RU"/>
        </a:p>
      </dgm:t>
    </dgm:pt>
    <dgm:pt modelId="{496089B1-692C-48F8-89D5-B9F16530D402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sz="2000" b="1" baseline="0" dirty="0" smtClean="0">
              <a:solidFill>
                <a:schemeClr val="tx2">
                  <a:lumMod val="75000"/>
                </a:schemeClr>
              </a:solidFill>
            </a:rPr>
            <a:t>ООО «ФОРЭС»</a:t>
          </a:r>
          <a:endParaRPr lang="ru-RU" sz="2000" b="1" baseline="0" dirty="0">
            <a:solidFill>
              <a:schemeClr val="tx2">
                <a:lumMod val="75000"/>
              </a:schemeClr>
            </a:solidFill>
          </a:endParaRPr>
        </a:p>
      </dgm:t>
    </dgm:pt>
    <dgm:pt modelId="{A661B794-C67B-4417-933C-7F35BEAB0176}" type="parTrans" cxnId="{4E42F750-D14E-41B3-B4AF-89E4540A27C9}">
      <dgm:prSet/>
      <dgm:spPr/>
      <dgm:t>
        <a:bodyPr/>
        <a:lstStyle/>
        <a:p>
          <a:endParaRPr lang="ru-RU"/>
        </a:p>
      </dgm:t>
    </dgm:pt>
    <dgm:pt modelId="{4FED81E5-97C9-47CB-BF8B-16FED95581D7}" type="sibTrans" cxnId="{4E42F750-D14E-41B3-B4AF-89E4540A27C9}">
      <dgm:prSet/>
      <dgm:spPr/>
      <dgm:t>
        <a:bodyPr/>
        <a:lstStyle/>
        <a:p>
          <a:endParaRPr lang="ru-RU"/>
        </a:p>
      </dgm:t>
    </dgm:pt>
    <dgm:pt modelId="{E664F0DC-94BA-4995-BD1A-7BE4D67DA8EB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sz="2000" b="1" baseline="0" dirty="0" smtClean="0">
              <a:solidFill>
                <a:schemeClr val="tx2">
                  <a:lumMod val="75000"/>
                </a:schemeClr>
              </a:solidFill>
            </a:rPr>
            <a:t>АО «</a:t>
          </a:r>
          <a:r>
            <a:rPr lang="ru-RU" sz="2000" b="1" baseline="0" dirty="0" err="1" smtClean="0">
              <a:solidFill>
                <a:schemeClr val="tx2">
                  <a:lumMod val="75000"/>
                </a:schemeClr>
              </a:solidFill>
            </a:rPr>
            <a:t>Сухоложское</a:t>
          </a:r>
          <a:r>
            <a:rPr lang="ru-RU" sz="2000" b="1" baseline="0" dirty="0" smtClean="0">
              <a:solidFill>
                <a:schemeClr val="tx2">
                  <a:lumMod val="75000"/>
                </a:schemeClr>
              </a:solidFill>
            </a:rPr>
            <a:t> Литье»</a:t>
          </a:r>
          <a:endParaRPr lang="ru-RU" sz="2000" b="1" baseline="0" dirty="0">
            <a:solidFill>
              <a:schemeClr val="tx2">
                <a:lumMod val="75000"/>
              </a:schemeClr>
            </a:solidFill>
          </a:endParaRPr>
        </a:p>
      </dgm:t>
    </dgm:pt>
    <dgm:pt modelId="{68DA9A52-3774-4354-AB62-503DCFC7B18A}" type="parTrans" cxnId="{DE24C7C0-F5DA-4721-97D9-76904BAF609A}">
      <dgm:prSet/>
      <dgm:spPr/>
      <dgm:t>
        <a:bodyPr/>
        <a:lstStyle/>
        <a:p>
          <a:endParaRPr lang="ru-RU"/>
        </a:p>
      </dgm:t>
    </dgm:pt>
    <dgm:pt modelId="{0B400233-42D9-40E3-B80E-C46A2CF9D58B}" type="sibTrans" cxnId="{DE24C7C0-F5DA-4721-97D9-76904BAF609A}">
      <dgm:prSet/>
      <dgm:spPr/>
      <dgm:t>
        <a:bodyPr/>
        <a:lstStyle/>
        <a:p>
          <a:endParaRPr lang="ru-RU"/>
        </a:p>
      </dgm:t>
    </dgm:pt>
    <dgm:pt modelId="{5B433258-E48C-412C-8CAF-5FB6B1D7011C}" type="pres">
      <dgm:prSet presAssocID="{598FA69B-F152-4353-8A12-A0EB8A38A551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C8E35D9D-D3CF-4FA5-BA60-93F575565D6B}" type="pres">
      <dgm:prSet presAssocID="{598FA69B-F152-4353-8A12-A0EB8A38A551}" presName="pyramid" presStyleLbl="node1" presStyleIdx="0" presStyleCnt="1" custAng="10800000" custScaleX="166478" custLinFactNeighborX="-370" custLinFactNeighborY="-1351"/>
      <dgm:spPr/>
      <dgm:t>
        <a:bodyPr/>
        <a:lstStyle/>
        <a:p>
          <a:endParaRPr lang="ru-RU"/>
        </a:p>
      </dgm:t>
    </dgm:pt>
    <dgm:pt modelId="{01715E57-1B5F-4A63-8D1F-64A32F5EC750}" type="pres">
      <dgm:prSet presAssocID="{598FA69B-F152-4353-8A12-A0EB8A38A551}" presName="theList" presStyleCnt="0"/>
      <dgm:spPr/>
      <dgm:t>
        <a:bodyPr/>
        <a:lstStyle/>
        <a:p>
          <a:endParaRPr lang="ru-RU"/>
        </a:p>
      </dgm:t>
    </dgm:pt>
    <dgm:pt modelId="{1407F73B-CEC3-425F-AF03-F0C07C4E2059}" type="pres">
      <dgm:prSet presAssocID="{CAA2D44A-E69F-42C0-ACB8-E153177EFD21}" presName="aNode" presStyleLbl="fgAcc1" presStyleIdx="0" presStyleCnt="5" custScaleX="121757" custLinFactNeighborX="-826" custLinFactNeighborY="-976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06DA4-3B49-44CB-8438-0F264B2CFE82}" type="pres">
      <dgm:prSet presAssocID="{CAA2D44A-E69F-42C0-ACB8-E153177EFD21}" presName="aSpace" presStyleCnt="0"/>
      <dgm:spPr/>
      <dgm:t>
        <a:bodyPr/>
        <a:lstStyle/>
        <a:p>
          <a:endParaRPr lang="ru-RU"/>
        </a:p>
      </dgm:t>
    </dgm:pt>
    <dgm:pt modelId="{4AE3E91E-717D-4ACC-877C-C664195EF708}" type="pres">
      <dgm:prSet presAssocID="{65806BF6-B3BE-4ED2-A14E-599B1EC29988}" presName="aNode" presStyleLbl="fgAcc1" presStyleIdx="1" presStyleCnt="5" custScaleX="122093" custLinFactNeighborX="-388" custLinFactNeighborY="53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93E403-998F-454D-945E-3AFA87391760}" type="pres">
      <dgm:prSet presAssocID="{65806BF6-B3BE-4ED2-A14E-599B1EC29988}" presName="aSpace" presStyleCnt="0"/>
      <dgm:spPr/>
      <dgm:t>
        <a:bodyPr/>
        <a:lstStyle/>
        <a:p>
          <a:endParaRPr lang="ru-RU"/>
        </a:p>
      </dgm:t>
    </dgm:pt>
    <dgm:pt modelId="{BDE2199E-1473-426F-A6A7-CEC986EDBA3A}" type="pres">
      <dgm:prSet presAssocID="{0237BCD8-2D58-42E4-B0DC-02F720ADCACA}" presName="aNode" presStyleLbl="fgAcc1" presStyleIdx="2" presStyleCnt="5" custScaleX="120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034AEA-00B6-4D22-95F1-9198FEEA833C}" type="pres">
      <dgm:prSet presAssocID="{0237BCD8-2D58-42E4-B0DC-02F720ADCACA}" presName="aSpace" presStyleCnt="0"/>
      <dgm:spPr/>
      <dgm:t>
        <a:bodyPr/>
        <a:lstStyle/>
        <a:p>
          <a:endParaRPr lang="ru-RU"/>
        </a:p>
      </dgm:t>
    </dgm:pt>
    <dgm:pt modelId="{ADA2E1D8-3ABE-4687-BCC5-4E41B5382FC5}" type="pres">
      <dgm:prSet presAssocID="{496089B1-692C-48F8-89D5-B9F16530D402}" presName="aNode" presStyleLbl="fgAcc1" presStyleIdx="3" presStyleCnt="5" custScaleX="120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2115F-ED5D-4533-91D8-B50D72259EA8}" type="pres">
      <dgm:prSet presAssocID="{496089B1-692C-48F8-89D5-B9F16530D402}" presName="aSpace" presStyleCnt="0"/>
      <dgm:spPr/>
      <dgm:t>
        <a:bodyPr/>
        <a:lstStyle/>
        <a:p>
          <a:endParaRPr lang="ru-RU"/>
        </a:p>
      </dgm:t>
    </dgm:pt>
    <dgm:pt modelId="{1713BBD1-4BE5-4D83-9072-34D7AB8A4EEC}" type="pres">
      <dgm:prSet presAssocID="{E664F0DC-94BA-4995-BD1A-7BE4D67DA8EB}" presName="aNode" presStyleLbl="fgAcc1" presStyleIdx="4" presStyleCnt="5" custScaleX="120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24B72D-5F74-4C74-B9AE-67376C482D80}" type="pres">
      <dgm:prSet presAssocID="{E664F0DC-94BA-4995-BD1A-7BE4D67DA8EB}" presName="aSpace" presStyleCnt="0"/>
      <dgm:spPr/>
      <dgm:t>
        <a:bodyPr/>
        <a:lstStyle/>
        <a:p>
          <a:endParaRPr lang="ru-RU"/>
        </a:p>
      </dgm:t>
    </dgm:pt>
  </dgm:ptLst>
  <dgm:cxnLst>
    <dgm:cxn modelId="{764FB44C-A5D9-4871-A5E6-46B02EC2B243}" srcId="{598FA69B-F152-4353-8A12-A0EB8A38A551}" destId="{0237BCD8-2D58-42E4-B0DC-02F720ADCACA}" srcOrd="2" destOrd="0" parTransId="{C4602C20-76EB-4777-9461-A48422B9414B}" sibTransId="{C9201E26-D750-42CF-AFBA-30F055B296DB}"/>
    <dgm:cxn modelId="{3B5EC665-2149-46AC-AF70-FA18A99D4005}" type="presOf" srcId="{496089B1-692C-48F8-89D5-B9F16530D402}" destId="{ADA2E1D8-3ABE-4687-BCC5-4E41B5382FC5}" srcOrd="0" destOrd="0" presId="urn:microsoft.com/office/officeart/2005/8/layout/pyramid2"/>
    <dgm:cxn modelId="{B95BED90-2807-49A7-BC6F-3A321272C892}" srcId="{598FA69B-F152-4353-8A12-A0EB8A38A551}" destId="{65806BF6-B3BE-4ED2-A14E-599B1EC29988}" srcOrd="1" destOrd="0" parTransId="{389AC65E-2561-4010-85EB-89F6C2B1BE7F}" sibTransId="{0D0B234D-3CA8-4631-9E9A-8CAAA8309153}"/>
    <dgm:cxn modelId="{DE24C7C0-F5DA-4721-97D9-76904BAF609A}" srcId="{598FA69B-F152-4353-8A12-A0EB8A38A551}" destId="{E664F0DC-94BA-4995-BD1A-7BE4D67DA8EB}" srcOrd="4" destOrd="0" parTransId="{68DA9A52-3774-4354-AB62-503DCFC7B18A}" sibTransId="{0B400233-42D9-40E3-B80E-C46A2CF9D58B}"/>
    <dgm:cxn modelId="{ACF07008-792D-4D99-A00C-70579FBA0E42}" type="presOf" srcId="{E664F0DC-94BA-4995-BD1A-7BE4D67DA8EB}" destId="{1713BBD1-4BE5-4D83-9072-34D7AB8A4EEC}" srcOrd="0" destOrd="0" presId="urn:microsoft.com/office/officeart/2005/8/layout/pyramid2"/>
    <dgm:cxn modelId="{902DB480-344A-4BCD-AB4C-016A04AA3EBD}" type="presOf" srcId="{0237BCD8-2D58-42E4-B0DC-02F720ADCACA}" destId="{BDE2199E-1473-426F-A6A7-CEC986EDBA3A}" srcOrd="0" destOrd="0" presId="urn:microsoft.com/office/officeart/2005/8/layout/pyramid2"/>
    <dgm:cxn modelId="{F443C3EE-1FE1-44B3-B005-AE27A2212CAD}" type="presOf" srcId="{CAA2D44A-E69F-42C0-ACB8-E153177EFD21}" destId="{1407F73B-CEC3-425F-AF03-F0C07C4E2059}" srcOrd="0" destOrd="0" presId="urn:microsoft.com/office/officeart/2005/8/layout/pyramid2"/>
    <dgm:cxn modelId="{7CFD8931-78BC-4887-87E2-01FF189CA519}" srcId="{598FA69B-F152-4353-8A12-A0EB8A38A551}" destId="{CAA2D44A-E69F-42C0-ACB8-E153177EFD21}" srcOrd="0" destOrd="0" parTransId="{5411E508-C3D9-449A-8274-E6DAD7F696D3}" sibTransId="{75AFADC1-610F-4636-8EC3-1BC572FD0EBE}"/>
    <dgm:cxn modelId="{D53629BB-9027-44F7-BEC9-AFF10BB35ADA}" type="presOf" srcId="{65806BF6-B3BE-4ED2-A14E-599B1EC29988}" destId="{4AE3E91E-717D-4ACC-877C-C664195EF708}" srcOrd="0" destOrd="0" presId="urn:microsoft.com/office/officeart/2005/8/layout/pyramid2"/>
    <dgm:cxn modelId="{4E42F750-D14E-41B3-B4AF-89E4540A27C9}" srcId="{598FA69B-F152-4353-8A12-A0EB8A38A551}" destId="{496089B1-692C-48F8-89D5-B9F16530D402}" srcOrd="3" destOrd="0" parTransId="{A661B794-C67B-4417-933C-7F35BEAB0176}" sibTransId="{4FED81E5-97C9-47CB-BF8B-16FED95581D7}"/>
    <dgm:cxn modelId="{B0C081B5-C8C1-4BD9-A7B5-343E1D02154F}" type="presOf" srcId="{598FA69B-F152-4353-8A12-A0EB8A38A551}" destId="{5B433258-E48C-412C-8CAF-5FB6B1D7011C}" srcOrd="0" destOrd="0" presId="urn:microsoft.com/office/officeart/2005/8/layout/pyramid2"/>
    <dgm:cxn modelId="{6E55CADB-E904-4BC1-9B1F-D9F052CB193B}" type="presParOf" srcId="{5B433258-E48C-412C-8CAF-5FB6B1D7011C}" destId="{C8E35D9D-D3CF-4FA5-BA60-93F575565D6B}" srcOrd="0" destOrd="0" presId="urn:microsoft.com/office/officeart/2005/8/layout/pyramid2"/>
    <dgm:cxn modelId="{1A99BEF0-FD26-44A4-886D-F9718D752872}" type="presParOf" srcId="{5B433258-E48C-412C-8CAF-5FB6B1D7011C}" destId="{01715E57-1B5F-4A63-8D1F-64A32F5EC750}" srcOrd="1" destOrd="0" presId="urn:microsoft.com/office/officeart/2005/8/layout/pyramid2"/>
    <dgm:cxn modelId="{2487F708-A89F-4F53-94EC-22D76FD66F17}" type="presParOf" srcId="{01715E57-1B5F-4A63-8D1F-64A32F5EC750}" destId="{1407F73B-CEC3-425F-AF03-F0C07C4E2059}" srcOrd="0" destOrd="0" presId="urn:microsoft.com/office/officeart/2005/8/layout/pyramid2"/>
    <dgm:cxn modelId="{08AC1CCA-D143-4F7B-97BE-8313C3BE4C2A}" type="presParOf" srcId="{01715E57-1B5F-4A63-8D1F-64A32F5EC750}" destId="{AB806DA4-3B49-44CB-8438-0F264B2CFE82}" srcOrd="1" destOrd="0" presId="urn:microsoft.com/office/officeart/2005/8/layout/pyramid2"/>
    <dgm:cxn modelId="{B156E12C-B0E5-409E-8573-04671694536F}" type="presParOf" srcId="{01715E57-1B5F-4A63-8D1F-64A32F5EC750}" destId="{4AE3E91E-717D-4ACC-877C-C664195EF708}" srcOrd="2" destOrd="0" presId="urn:microsoft.com/office/officeart/2005/8/layout/pyramid2"/>
    <dgm:cxn modelId="{0381A140-2AA0-4EB9-9B29-953E11B7514F}" type="presParOf" srcId="{01715E57-1B5F-4A63-8D1F-64A32F5EC750}" destId="{3B93E403-998F-454D-945E-3AFA87391760}" srcOrd="3" destOrd="0" presId="urn:microsoft.com/office/officeart/2005/8/layout/pyramid2"/>
    <dgm:cxn modelId="{12A272F9-172C-4F4C-9F9C-3F32079D63FF}" type="presParOf" srcId="{01715E57-1B5F-4A63-8D1F-64A32F5EC750}" destId="{BDE2199E-1473-426F-A6A7-CEC986EDBA3A}" srcOrd="4" destOrd="0" presId="urn:microsoft.com/office/officeart/2005/8/layout/pyramid2"/>
    <dgm:cxn modelId="{84C01486-05B6-4FB6-AC9F-2B6CAC075076}" type="presParOf" srcId="{01715E57-1B5F-4A63-8D1F-64A32F5EC750}" destId="{2F034AEA-00B6-4D22-95F1-9198FEEA833C}" srcOrd="5" destOrd="0" presId="urn:microsoft.com/office/officeart/2005/8/layout/pyramid2"/>
    <dgm:cxn modelId="{44D65940-60C5-45B5-A547-0B0184C85A11}" type="presParOf" srcId="{01715E57-1B5F-4A63-8D1F-64A32F5EC750}" destId="{ADA2E1D8-3ABE-4687-BCC5-4E41B5382FC5}" srcOrd="6" destOrd="0" presId="urn:microsoft.com/office/officeart/2005/8/layout/pyramid2"/>
    <dgm:cxn modelId="{7A1693C0-B7CD-47CA-9F17-5AE8F15F2AA9}" type="presParOf" srcId="{01715E57-1B5F-4A63-8D1F-64A32F5EC750}" destId="{3222115F-ED5D-4533-91D8-B50D72259EA8}" srcOrd="7" destOrd="0" presId="urn:microsoft.com/office/officeart/2005/8/layout/pyramid2"/>
    <dgm:cxn modelId="{2FE85000-F6CE-448D-A3CE-BB10E28031F8}" type="presParOf" srcId="{01715E57-1B5F-4A63-8D1F-64A32F5EC750}" destId="{1713BBD1-4BE5-4D83-9072-34D7AB8A4EEC}" srcOrd="8" destOrd="0" presId="urn:microsoft.com/office/officeart/2005/8/layout/pyramid2"/>
    <dgm:cxn modelId="{A27D6DCD-E8EF-487D-8006-7370C559F31F}" type="presParOf" srcId="{01715E57-1B5F-4A63-8D1F-64A32F5EC750}" destId="{7624B72D-5F74-4C74-B9AE-67376C482D80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1C6FE-28BD-461A-8A94-3EC2DE69E978}">
      <dsp:nvSpPr>
        <dsp:cNvPr id="0" name=""/>
        <dsp:cNvSpPr/>
      </dsp:nvSpPr>
      <dsp:spPr>
        <a:xfrm rot="5400000">
          <a:off x="-285293" y="287860"/>
          <a:ext cx="1901953" cy="1331367"/>
        </a:xfrm>
        <a:prstGeom prst="chevron">
          <a:avLst/>
        </a:prstGeom>
        <a:solidFill>
          <a:srgbClr val="ED5113"/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/>
        </a:p>
      </dsp:txBody>
      <dsp:txXfrm rot="-5400000">
        <a:off x="1" y="668251"/>
        <a:ext cx="1331367" cy="570586"/>
      </dsp:txXfrm>
    </dsp:sp>
    <dsp:sp modelId="{B87A6B20-7D03-4A1C-B41E-3EAE4DB02A85}">
      <dsp:nvSpPr>
        <dsp:cNvPr id="0" name=""/>
        <dsp:cNvSpPr/>
      </dsp:nvSpPr>
      <dsp:spPr>
        <a:xfrm rot="5400000">
          <a:off x="4162348" y="-2828413"/>
          <a:ext cx="1236269" cy="6898232"/>
        </a:xfrm>
        <a:prstGeom prst="round2SameRect">
          <a:avLst/>
        </a:prstGeom>
        <a:gradFill rotWithShape="1">
          <a:gsLst>
            <a:gs pos="0">
              <a:schemeClr val="accent4">
                <a:tint val="45000"/>
                <a:satMod val="200000"/>
              </a:schemeClr>
            </a:gs>
            <a:gs pos="30000">
              <a:schemeClr val="accent4">
                <a:tint val="61000"/>
                <a:satMod val="200000"/>
              </a:schemeClr>
            </a:gs>
            <a:gs pos="45000">
              <a:schemeClr val="accent4">
                <a:tint val="66000"/>
                <a:satMod val="200000"/>
              </a:schemeClr>
            </a:gs>
            <a:gs pos="55000">
              <a:schemeClr val="accent4">
                <a:tint val="66000"/>
                <a:satMod val="200000"/>
              </a:schemeClr>
            </a:gs>
            <a:gs pos="73000">
              <a:schemeClr val="accent4">
                <a:tint val="61000"/>
                <a:satMod val="200000"/>
              </a:schemeClr>
            </a:gs>
            <a:gs pos="100000">
              <a:schemeClr val="accent4"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rgbClr val="FF0000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Бюджетный кодекс Российской Федерации</a:t>
          </a:r>
          <a:endParaRPr lang="ru-RU" sz="2500" kern="1200" dirty="0"/>
        </a:p>
      </dsp:txBody>
      <dsp:txXfrm rot="-5400000">
        <a:off x="1331367" y="62918"/>
        <a:ext cx="6837882" cy="1115569"/>
      </dsp:txXfrm>
    </dsp:sp>
    <dsp:sp modelId="{A421B1A1-F92C-4B3F-82B4-76767EE30923}">
      <dsp:nvSpPr>
        <dsp:cNvPr id="0" name=""/>
        <dsp:cNvSpPr/>
      </dsp:nvSpPr>
      <dsp:spPr>
        <a:xfrm rot="5400000">
          <a:off x="-273284" y="1943512"/>
          <a:ext cx="1901953" cy="1331367"/>
        </a:xfrm>
        <a:prstGeom prst="chevron">
          <a:avLst/>
        </a:prstGeom>
        <a:solidFill>
          <a:srgbClr val="C00000"/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/>
        </a:p>
      </dsp:txBody>
      <dsp:txXfrm rot="-5400000">
        <a:off x="12010" y="2323903"/>
        <a:ext cx="1331367" cy="570586"/>
      </dsp:txXfrm>
    </dsp:sp>
    <dsp:sp modelId="{3CCF42C1-3CCC-418C-B955-37E1F3A4FC0C}">
      <dsp:nvSpPr>
        <dsp:cNvPr id="0" name=""/>
        <dsp:cNvSpPr/>
      </dsp:nvSpPr>
      <dsp:spPr>
        <a:xfrm rot="5400000">
          <a:off x="4162348" y="-1117662"/>
          <a:ext cx="1236269" cy="6898232"/>
        </a:xfrm>
        <a:prstGeom prst="round2SameRect">
          <a:avLst/>
        </a:prstGeom>
        <a:solidFill>
          <a:srgbClr val="FF7C80"/>
        </a:solidFill>
        <a:ln w="19050" cap="flat" cmpd="sng" algn="ctr">
          <a:solidFill>
            <a:srgbClr val="C00000"/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Налоговый кодекс Российской Федерации</a:t>
          </a:r>
          <a:endParaRPr lang="ru-RU" sz="2500" kern="1200" dirty="0"/>
        </a:p>
      </dsp:txBody>
      <dsp:txXfrm rot="-5400000">
        <a:off x="1331367" y="1773669"/>
        <a:ext cx="6837882" cy="1115569"/>
      </dsp:txXfrm>
    </dsp:sp>
    <dsp:sp modelId="{3E060573-16EC-4C0E-9425-4DF9D994339B}">
      <dsp:nvSpPr>
        <dsp:cNvPr id="0" name=""/>
        <dsp:cNvSpPr/>
      </dsp:nvSpPr>
      <dsp:spPr>
        <a:xfrm rot="5400000">
          <a:off x="-285293" y="3709363"/>
          <a:ext cx="1901953" cy="1331367"/>
        </a:xfrm>
        <a:prstGeom prst="chevron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9525" cap="flat" cmpd="sng" algn="ctr">
          <a:solidFill>
            <a:schemeClr val="accent3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/>
        </a:p>
      </dsp:txBody>
      <dsp:txXfrm rot="-5400000">
        <a:off x="1" y="4089754"/>
        <a:ext cx="1331367" cy="570586"/>
      </dsp:txXfrm>
    </dsp:sp>
    <dsp:sp modelId="{B9116403-A960-4EB4-BD9A-DB4FE6BC84B0}">
      <dsp:nvSpPr>
        <dsp:cNvPr id="0" name=""/>
        <dsp:cNvSpPr/>
      </dsp:nvSpPr>
      <dsp:spPr>
        <a:xfrm rot="5400000">
          <a:off x="4162348" y="593089"/>
          <a:ext cx="1236269" cy="6898232"/>
        </a:xfrm>
        <a:prstGeom prst="round2SameRect">
          <a:avLst/>
        </a:prstGeom>
        <a:solidFill>
          <a:srgbClr val="92D050"/>
        </a:solidFill>
        <a:ln w="19050" cap="flat" cmpd="sng" algn="ctr">
          <a:solidFill>
            <a:srgbClr val="00B050"/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Нормативно правовые документы Свердловской области, решения Думы городского округа</a:t>
          </a:r>
          <a:endParaRPr lang="ru-RU" sz="2500" kern="1200" dirty="0"/>
        </a:p>
      </dsp:txBody>
      <dsp:txXfrm rot="-5400000">
        <a:off x="1331367" y="3484420"/>
        <a:ext cx="6837882" cy="111556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66EAE2-9D65-4FDB-A9C0-1ECC92CB9133}">
      <dsp:nvSpPr>
        <dsp:cNvPr id="0" name=""/>
        <dsp:cNvSpPr/>
      </dsp:nvSpPr>
      <dsp:spPr>
        <a:xfrm rot="5400000">
          <a:off x="474778" y="1888643"/>
          <a:ext cx="1653346" cy="259159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5C754D68-59CA-4A96-B23D-62F8B14D35B6}">
      <dsp:nvSpPr>
        <dsp:cNvPr id="0" name=""/>
        <dsp:cNvSpPr/>
      </dsp:nvSpPr>
      <dsp:spPr>
        <a:xfrm>
          <a:off x="432037" y="2847387"/>
          <a:ext cx="2098107" cy="1847481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</a:rPr>
            <a:t>РАСХОДНОЕ ОБЯЗАТЕЛЬСТВО </a:t>
          </a:r>
          <a:r>
            <a:rPr lang="ru-RU" sz="1500" b="1" kern="1200" dirty="0" smtClean="0">
              <a:solidFill>
                <a:schemeClr val="tx2">
                  <a:lumMod val="75000"/>
                </a:schemeClr>
              </a:solidFill>
            </a:rPr>
            <a:t>– </a:t>
          </a:r>
          <a:r>
            <a:rPr lang="ru-RU" sz="1500" kern="1200" dirty="0" smtClean="0">
              <a:solidFill>
                <a:schemeClr val="tx2">
                  <a:lumMod val="75000"/>
                </a:schemeClr>
              </a:solidFill>
            </a:rPr>
            <a:t>обязанность выплатить денежные средства из соответствующего бюджета</a:t>
          </a:r>
          <a:endParaRPr lang="ru-RU" sz="15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432037" y="2847387"/>
        <a:ext cx="2098107" cy="1847481"/>
      </dsp:txXfrm>
    </dsp:sp>
    <dsp:sp modelId="{B8B60EF9-00CC-4650-93D6-19E62B565F64}">
      <dsp:nvSpPr>
        <dsp:cNvPr id="0" name=""/>
        <dsp:cNvSpPr/>
      </dsp:nvSpPr>
      <dsp:spPr>
        <a:xfrm>
          <a:off x="2160988" y="1697847"/>
          <a:ext cx="441453" cy="441453"/>
        </a:xfrm>
        <a:prstGeom prst="triangle">
          <a:avLst>
            <a:gd name="adj" fmla="val 10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2D7A526E-7A33-4E8A-8766-AA65D1CF9174}">
      <dsp:nvSpPr>
        <dsp:cNvPr id="0" name=""/>
        <dsp:cNvSpPr/>
      </dsp:nvSpPr>
      <dsp:spPr>
        <a:xfrm rot="5400000">
          <a:off x="3386973" y="1179880"/>
          <a:ext cx="1557469" cy="2591593"/>
        </a:xfrm>
        <a:prstGeom prst="corner">
          <a:avLst>
            <a:gd name="adj1" fmla="val 16120"/>
            <a:gd name="adj2" fmla="val 16110"/>
          </a:avLst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85EAB2FF-62E5-486E-931B-206E0880052C}">
      <dsp:nvSpPr>
        <dsp:cNvPr id="0" name=""/>
        <dsp:cNvSpPr/>
      </dsp:nvSpPr>
      <dsp:spPr>
        <a:xfrm>
          <a:off x="3240363" y="2127323"/>
          <a:ext cx="2187647" cy="2050888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</a:rPr>
            <a:t>БЮДЖЕТНЫЕ ОБЯЗАТЕЛЬСТВА </a:t>
          </a:r>
          <a:r>
            <a:rPr lang="ru-RU" sz="1500" kern="1200" dirty="0" smtClean="0">
              <a:solidFill>
                <a:schemeClr val="tx2">
                  <a:lumMod val="75000"/>
                </a:schemeClr>
              </a:solidFill>
            </a:rPr>
            <a:t>– расходные обязательства, подлежащие исполнению в соответствующем финансовом году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endParaRPr lang="ru-RU" sz="16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240363" y="2127323"/>
        <a:ext cx="2187647" cy="2050888"/>
      </dsp:txXfrm>
    </dsp:sp>
    <dsp:sp modelId="{5909EC9D-7A05-47CF-8B7E-C86D0FD8DA89}">
      <dsp:nvSpPr>
        <dsp:cNvPr id="0" name=""/>
        <dsp:cNvSpPr/>
      </dsp:nvSpPr>
      <dsp:spPr>
        <a:xfrm>
          <a:off x="5025244" y="989084"/>
          <a:ext cx="441453" cy="441453"/>
        </a:xfrm>
        <a:prstGeom prst="triangle">
          <a:avLst>
            <a:gd name="adj" fmla="val 10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F821AD84-9A41-48F7-A7DC-1AC11A86F6DA}">
      <dsp:nvSpPr>
        <dsp:cNvPr id="0" name=""/>
        <dsp:cNvSpPr/>
      </dsp:nvSpPr>
      <dsp:spPr>
        <a:xfrm rot="5400000">
          <a:off x="6251229" y="-25874"/>
          <a:ext cx="1557469" cy="2591593"/>
        </a:xfrm>
        <a:prstGeom prst="corner">
          <a:avLst>
            <a:gd name="adj1" fmla="val 16120"/>
            <a:gd name="adj2" fmla="val 1611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195874D9-CB26-4CF1-BF65-66A655C7CCD9}">
      <dsp:nvSpPr>
        <dsp:cNvPr id="0" name=""/>
        <dsp:cNvSpPr/>
      </dsp:nvSpPr>
      <dsp:spPr>
        <a:xfrm>
          <a:off x="6118639" y="903172"/>
          <a:ext cx="2212776" cy="3044872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</a:rPr>
            <a:t>БЮДЖЕТНЫЕ АССИГНОВАНИЯ</a:t>
          </a:r>
          <a:endParaRPr lang="ru-RU" sz="1500" b="1" kern="1200" dirty="0" smtClean="0">
            <a:solidFill>
              <a:schemeClr val="tx2">
                <a:lumMod val="75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2">
                  <a:lumMod val="75000"/>
                </a:schemeClr>
              </a:solidFill>
            </a:rPr>
            <a:t>- предельные объемы денежных средств, предусмотренных в соответствующем финансовом году для исполнения бюджетных обязательств</a:t>
          </a:r>
          <a:endParaRPr lang="ru-RU" sz="15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6118639" y="903172"/>
        <a:ext cx="2212776" cy="304487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7F322A-778E-412E-AD06-CFF69F88E200}">
      <dsp:nvSpPr>
        <dsp:cNvPr id="0" name=""/>
        <dsp:cNvSpPr/>
      </dsp:nvSpPr>
      <dsp:spPr>
        <a:xfrm>
          <a:off x="4577059" y="243555"/>
          <a:ext cx="3487840" cy="1202628"/>
        </a:xfrm>
        <a:prstGeom prst="round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9050" cap="flat" cmpd="sng" algn="ctr">
          <a:solidFill>
            <a:schemeClr val="bg2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lvl="0" algn="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>
              <a:solidFill>
                <a:schemeClr val="accent3">
                  <a:lumMod val="75000"/>
                </a:schemeClr>
              </a:solidFill>
            </a:rPr>
            <a:t>Доходы</a:t>
          </a:r>
          <a:endParaRPr lang="ru-RU" sz="5000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4635766" y="302262"/>
        <a:ext cx="3370426" cy="1085214"/>
      </dsp:txXfrm>
    </dsp:sp>
    <dsp:sp modelId="{9ACEE274-9A7E-4EF9-AFD8-06C88FDEB18D}">
      <dsp:nvSpPr>
        <dsp:cNvPr id="0" name=""/>
        <dsp:cNvSpPr/>
      </dsp:nvSpPr>
      <dsp:spPr>
        <a:xfrm>
          <a:off x="4530112" y="1728474"/>
          <a:ext cx="3534787" cy="1105051"/>
        </a:xfrm>
        <a:prstGeom prst="round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19050" cap="flat" cmpd="sng" algn="ctr">
          <a:solidFill>
            <a:schemeClr val="bg2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>
              <a:solidFill>
                <a:schemeClr val="accent1">
                  <a:lumMod val="75000"/>
                </a:schemeClr>
              </a:solidFill>
            </a:rPr>
            <a:t>    Расходы</a:t>
          </a:r>
          <a:endParaRPr lang="ru-RU" sz="5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584056" y="1782418"/>
        <a:ext cx="3426899" cy="997163"/>
      </dsp:txXfrm>
    </dsp:sp>
    <dsp:sp modelId="{332B9938-3F0A-4D2F-8536-B152D87C9DF2}">
      <dsp:nvSpPr>
        <dsp:cNvPr id="0" name=""/>
        <dsp:cNvSpPr/>
      </dsp:nvSpPr>
      <dsp:spPr>
        <a:xfrm>
          <a:off x="4438772" y="3121179"/>
          <a:ext cx="3626127" cy="1127292"/>
        </a:xfrm>
        <a:prstGeom prst="round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19050" cap="flat" cmpd="sng" algn="ctr">
          <a:solidFill>
            <a:schemeClr val="bg2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>
              <a:solidFill>
                <a:schemeClr val="tx2">
                  <a:lumMod val="75000"/>
                </a:schemeClr>
              </a:solidFill>
            </a:rPr>
            <a:t>   Дефицит</a:t>
          </a:r>
          <a:endParaRPr lang="ru-RU" sz="50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4493802" y="3176209"/>
        <a:ext cx="3516067" cy="10172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8613E-EC71-4213-8824-85046718EC95}">
      <dsp:nvSpPr>
        <dsp:cNvPr id="0" name=""/>
        <dsp:cNvSpPr/>
      </dsp:nvSpPr>
      <dsp:spPr>
        <a:xfrm>
          <a:off x="0" y="55377"/>
          <a:ext cx="8712968" cy="699829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2">
                  <a:lumMod val="75000"/>
                </a:schemeClr>
              </a:solidFill>
            </a:rPr>
            <a:t>Укрепление</a:t>
          </a:r>
          <a:r>
            <a:rPr lang="ru-RU" sz="2000" kern="1200" dirty="0" smtClean="0">
              <a:solidFill>
                <a:schemeClr val="accent2">
                  <a:lumMod val="75000"/>
                </a:schemeClr>
              </a:solidFill>
            </a:rPr>
            <a:t> доходной части бюджета</a:t>
          </a:r>
          <a:endParaRPr lang="ru-RU" sz="20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34163" y="89540"/>
        <a:ext cx="8644642" cy="631503"/>
      </dsp:txXfrm>
    </dsp:sp>
    <dsp:sp modelId="{1B6A543F-50E3-428E-8534-F6F38FDDAD25}">
      <dsp:nvSpPr>
        <dsp:cNvPr id="0" name=""/>
        <dsp:cNvSpPr/>
      </dsp:nvSpPr>
      <dsp:spPr>
        <a:xfrm>
          <a:off x="0" y="705257"/>
          <a:ext cx="8712968" cy="699829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2">
                  <a:lumMod val="75000"/>
                </a:schemeClr>
              </a:solidFill>
            </a:rPr>
            <a:t>Обеспечение</a:t>
          </a:r>
          <a:r>
            <a:rPr lang="ru-RU" sz="2000" kern="1200" dirty="0" smtClean="0">
              <a:solidFill>
                <a:schemeClr val="accent2">
                  <a:lumMod val="75000"/>
                </a:schemeClr>
              </a:solidFill>
            </a:rPr>
            <a:t> сбалансированности и устойчивости бюджета</a:t>
          </a:r>
          <a:endParaRPr lang="ru-RU" sz="20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34163" y="739420"/>
        <a:ext cx="8644642" cy="631503"/>
      </dsp:txXfrm>
    </dsp:sp>
    <dsp:sp modelId="{1DA50EFB-3DDA-40B8-A1D5-B1992807FB8A}">
      <dsp:nvSpPr>
        <dsp:cNvPr id="0" name=""/>
        <dsp:cNvSpPr/>
      </dsp:nvSpPr>
      <dsp:spPr>
        <a:xfrm>
          <a:off x="0" y="1417942"/>
          <a:ext cx="8712968" cy="699829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2">
                  <a:lumMod val="75000"/>
                </a:schemeClr>
              </a:solidFill>
            </a:rPr>
            <a:t>Повышение </a:t>
          </a:r>
          <a:r>
            <a:rPr lang="ru-RU" sz="2000" kern="1200" dirty="0" smtClean="0">
              <a:solidFill>
                <a:schemeClr val="accent2">
                  <a:lumMod val="75000"/>
                </a:schemeClr>
              </a:solidFill>
            </a:rPr>
            <a:t>эффективности бюджетных расходов</a:t>
          </a:r>
          <a:endParaRPr lang="ru-RU" sz="20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34163" y="1452105"/>
        <a:ext cx="8644642" cy="631503"/>
      </dsp:txXfrm>
    </dsp:sp>
    <dsp:sp modelId="{9837CEA0-E20C-4E2B-AE1E-26DCD2691399}">
      <dsp:nvSpPr>
        <dsp:cNvPr id="0" name=""/>
        <dsp:cNvSpPr/>
      </dsp:nvSpPr>
      <dsp:spPr>
        <a:xfrm>
          <a:off x="0" y="2134646"/>
          <a:ext cx="8712968" cy="699829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2">
                  <a:lumMod val="75000"/>
                </a:schemeClr>
              </a:solidFill>
            </a:rPr>
            <a:t>Реализация задач</a:t>
          </a:r>
          <a:r>
            <a:rPr lang="ru-RU" sz="2000" kern="1200" dirty="0" smtClean="0">
              <a:solidFill>
                <a:schemeClr val="accent2">
                  <a:lumMod val="75000"/>
                </a:schemeClr>
              </a:solidFill>
            </a:rPr>
            <a:t>, поставленных в указах Президента РФ от 07.05.2012 года</a:t>
          </a:r>
          <a:endParaRPr lang="ru-RU" sz="20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34163" y="2168809"/>
        <a:ext cx="8644642" cy="631503"/>
      </dsp:txXfrm>
    </dsp:sp>
    <dsp:sp modelId="{A1C2D210-C735-4685-AEBC-0D934E0C7B99}">
      <dsp:nvSpPr>
        <dsp:cNvPr id="0" name=""/>
        <dsp:cNvSpPr/>
      </dsp:nvSpPr>
      <dsp:spPr>
        <a:xfrm>
          <a:off x="0" y="2845726"/>
          <a:ext cx="8712968" cy="699829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2">
                  <a:lumMod val="75000"/>
                </a:schemeClr>
              </a:solidFill>
            </a:rPr>
            <a:t>Исполнение</a:t>
          </a:r>
          <a:r>
            <a:rPr lang="ru-RU" sz="2000" kern="1200" dirty="0" smtClean="0">
              <a:solidFill>
                <a:schemeClr val="accent2">
                  <a:lumMod val="75000"/>
                </a:schemeClr>
              </a:solidFill>
            </a:rPr>
            <a:t> социальных обязательств с одновременным повышением адресности решения социальных проблем</a:t>
          </a:r>
          <a:endParaRPr lang="ru-RU" sz="20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34163" y="2879889"/>
        <a:ext cx="8644642" cy="631503"/>
      </dsp:txXfrm>
    </dsp:sp>
    <dsp:sp modelId="{75463B74-F6DA-44F5-A23F-45A59B559003}">
      <dsp:nvSpPr>
        <dsp:cNvPr id="0" name=""/>
        <dsp:cNvSpPr/>
      </dsp:nvSpPr>
      <dsp:spPr>
        <a:xfrm>
          <a:off x="0" y="3556805"/>
          <a:ext cx="8712968" cy="699829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2">
                  <a:lumMod val="75000"/>
                </a:schemeClr>
              </a:solidFill>
            </a:rPr>
            <a:t>Повышение</a:t>
          </a:r>
          <a:r>
            <a:rPr lang="ru-RU" sz="2000" kern="1200" dirty="0" smtClean="0">
              <a:solidFill>
                <a:schemeClr val="accent2">
                  <a:lumMod val="75000"/>
                </a:schemeClr>
              </a:solidFill>
            </a:rPr>
            <a:t> качества предоставления муниципальных услуг</a:t>
          </a:r>
          <a:endParaRPr lang="ru-RU" sz="20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34163" y="3590968"/>
        <a:ext cx="8644642" cy="631503"/>
      </dsp:txXfrm>
    </dsp:sp>
    <dsp:sp modelId="{D6C0C436-8CC5-45F5-BE31-CBE88426210A}">
      <dsp:nvSpPr>
        <dsp:cNvPr id="0" name=""/>
        <dsp:cNvSpPr/>
      </dsp:nvSpPr>
      <dsp:spPr>
        <a:xfrm>
          <a:off x="0" y="4267884"/>
          <a:ext cx="8712968" cy="699829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2">
                  <a:lumMod val="75000"/>
                </a:schemeClr>
              </a:solidFill>
            </a:rPr>
            <a:t>Прозрачность и открытость </a:t>
          </a:r>
          <a:r>
            <a:rPr lang="ru-RU" sz="2000" kern="1200" dirty="0" smtClean="0">
              <a:solidFill>
                <a:schemeClr val="accent2">
                  <a:lumMod val="75000"/>
                </a:schemeClr>
              </a:solidFill>
            </a:rPr>
            <a:t>бюджета и бюджетного процесса</a:t>
          </a:r>
          <a:endParaRPr lang="ru-RU" sz="20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34163" y="4302047"/>
        <a:ext cx="8644642" cy="6315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50DEC2-83F9-472B-907C-A18B82D5D759}">
      <dsp:nvSpPr>
        <dsp:cNvPr id="0" name=""/>
        <dsp:cNvSpPr/>
      </dsp:nvSpPr>
      <dsp:spPr>
        <a:xfrm>
          <a:off x="0" y="54578"/>
          <a:ext cx="1800200" cy="645511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9525" cap="flat" cmpd="sng" algn="ctr">
          <a:solidFill>
            <a:schemeClr val="accent3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Дума городского округа</a:t>
          </a:r>
          <a:endParaRPr lang="ru-RU" sz="1600" kern="1200" dirty="0"/>
        </a:p>
      </dsp:txBody>
      <dsp:txXfrm>
        <a:off x="31511" y="86089"/>
        <a:ext cx="1737178" cy="5824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50DEC2-83F9-472B-907C-A18B82D5D759}">
      <dsp:nvSpPr>
        <dsp:cNvPr id="0" name=""/>
        <dsp:cNvSpPr/>
      </dsp:nvSpPr>
      <dsp:spPr>
        <a:xfrm>
          <a:off x="55480" y="0"/>
          <a:ext cx="1727047" cy="556920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9525" cap="flat" cmpd="sng" algn="ctr">
          <a:solidFill>
            <a:schemeClr val="accent3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Дума городского округа</a:t>
          </a:r>
          <a:endParaRPr lang="ru-RU" sz="1400" kern="1200" dirty="0"/>
        </a:p>
      </dsp:txBody>
      <dsp:txXfrm>
        <a:off x="82667" y="27187"/>
        <a:ext cx="1672673" cy="5025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A79825-35D1-4358-BC6B-346D136CB426}">
      <dsp:nvSpPr>
        <dsp:cNvPr id="0" name=""/>
        <dsp:cNvSpPr/>
      </dsp:nvSpPr>
      <dsp:spPr>
        <a:xfrm>
          <a:off x="0" y="0"/>
          <a:ext cx="2425471" cy="714379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9525" cap="flat" cmpd="sng" algn="ctr">
          <a:solidFill>
            <a:schemeClr val="accent3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Администрация городского округа, Финансовое управление</a:t>
          </a:r>
          <a:endParaRPr lang="ru-RU" sz="1400" kern="1200" dirty="0"/>
        </a:p>
      </dsp:txBody>
      <dsp:txXfrm>
        <a:off x="34873" y="34873"/>
        <a:ext cx="2355725" cy="6446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A79825-35D1-4358-BC6B-346D136CB426}">
      <dsp:nvSpPr>
        <dsp:cNvPr id="0" name=""/>
        <dsp:cNvSpPr/>
      </dsp:nvSpPr>
      <dsp:spPr>
        <a:xfrm>
          <a:off x="0" y="35716"/>
          <a:ext cx="2496909" cy="714379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9525" cap="flat" cmpd="sng" algn="ctr">
          <a:solidFill>
            <a:schemeClr val="accent3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Администрация городского округа, Финансовое управление</a:t>
          </a:r>
          <a:endParaRPr lang="ru-RU" sz="1400" kern="1200" dirty="0"/>
        </a:p>
      </dsp:txBody>
      <dsp:txXfrm>
        <a:off x="34873" y="70589"/>
        <a:ext cx="2427163" cy="64463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543DCC-46B9-43BC-91AC-1F2549E97DE6}">
      <dsp:nvSpPr>
        <dsp:cNvPr id="0" name=""/>
        <dsp:cNvSpPr/>
      </dsp:nvSpPr>
      <dsp:spPr>
        <a:xfrm>
          <a:off x="6077748" y="2060829"/>
          <a:ext cx="2480860" cy="2425298"/>
        </a:xfrm>
        <a:prstGeom prst="gear9">
          <a:avLst/>
        </a:prstGeom>
        <a:solidFill>
          <a:srgbClr val="A05284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Безвозмездные поступления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64,3%</a:t>
          </a:r>
          <a:endParaRPr lang="ru-RU" sz="1200" kern="1200" dirty="0"/>
        </a:p>
      </dsp:txBody>
      <dsp:txXfrm>
        <a:off x="6572359" y="2628943"/>
        <a:ext cx="1491638" cy="1246654"/>
      </dsp:txXfrm>
    </dsp:sp>
    <dsp:sp modelId="{116D36B4-4133-478A-B319-62D261878BFC}">
      <dsp:nvSpPr>
        <dsp:cNvPr id="0" name=""/>
        <dsp:cNvSpPr/>
      </dsp:nvSpPr>
      <dsp:spPr>
        <a:xfrm>
          <a:off x="3856550" y="1702560"/>
          <a:ext cx="2381013" cy="2371720"/>
        </a:xfrm>
        <a:prstGeom prst="gear6">
          <a:avLst/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Налоговые доходы  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31,2%</a:t>
          </a:r>
          <a:endParaRPr lang="ru-RU" sz="1200" kern="1200" dirty="0"/>
        </a:p>
      </dsp:txBody>
      <dsp:txXfrm>
        <a:off x="4454988" y="2303256"/>
        <a:ext cx="1184137" cy="1170328"/>
      </dsp:txXfrm>
    </dsp:sp>
    <dsp:sp modelId="{7E8461A0-D54E-40A5-B0A1-709BB2578D82}">
      <dsp:nvSpPr>
        <dsp:cNvPr id="0" name=""/>
        <dsp:cNvSpPr/>
      </dsp:nvSpPr>
      <dsp:spPr>
        <a:xfrm rot="20700000">
          <a:off x="5915863" y="388452"/>
          <a:ext cx="1701929" cy="174148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Неналоговые доходы       4,5%</a:t>
          </a:r>
          <a:endParaRPr lang="ru-RU" sz="1200" kern="1200" dirty="0"/>
        </a:p>
      </dsp:txBody>
      <dsp:txXfrm rot="-20700000">
        <a:off x="6286800" y="772757"/>
        <a:ext cx="960055" cy="972876"/>
      </dsp:txXfrm>
    </dsp:sp>
    <dsp:sp modelId="{1CE40516-E506-441F-A0E6-E2386F1B2CC8}">
      <dsp:nvSpPr>
        <dsp:cNvPr id="0" name=""/>
        <dsp:cNvSpPr/>
      </dsp:nvSpPr>
      <dsp:spPr>
        <a:xfrm>
          <a:off x="6314506" y="771222"/>
          <a:ext cx="2521095" cy="2543891"/>
        </a:xfrm>
        <a:prstGeom prst="circularArrow">
          <a:avLst>
            <a:gd name="adj1" fmla="val 4687"/>
            <a:gd name="adj2" fmla="val 299029"/>
            <a:gd name="adj3" fmla="val 2541147"/>
            <a:gd name="adj4" fmla="val 15808474"/>
            <a:gd name="adj5" fmla="val 5469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1600C5-DA6A-4E1E-8111-9A9C214B2103}">
      <dsp:nvSpPr>
        <dsp:cNvPr id="0" name=""/>
        <dsp:cNvSpPr/>
      </dsp:nvSpPr>
      <dsp:spPr>
        <a:xfrm>
          <a:off x="5298357" y="341254"/>
          <a:ext cx="2836071" cy="283607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88DD12-686F-4326-B31E-54D90616AB67}">
      <dsp:nvSpPr>
        <dsp:cNvPr id="0" name=""/>
        <dsp:cNvSpPr/>
      </dsp:nvSpPr>
      <dsp:spPr>
        <a:xfrm>
          <a:off x="6006098" y="1416058"/>
          <a:ext cx="2756718" cy="271384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DFD935-C1C6-47FB-A5DD-D8BC97653986}">
      <dsp:nvSpPr>
        <dsp:cNvPr id="0" name=""/>
        <dsp:cNvSpPr/>
      </dsp:nvSpPr>
      <dsp:spPr>
        <a:xfrm>
          <a:off x="2622648" y="69127"/>
          <a:ext cx="2616290" cy="1728191"/>
        </a:xfrm>
        <a:prstGeom prst="trapezoid">
          <a:avLst>
            <a:gd name="adj" fmla="val 75694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Дотации 0,4%</a:t>
          </a:r>
          <a:endParaRPr lang="ru-RU" sz="2400" kern="1200" dirty="0"/>
        </a:p>
      </dsp:txBody>
      <dsp:txXfrm>
        <a:off x="2622648" y="69127"/>
        <a:ext cx="2616290" cy="1728191"/>
      </dsp:txXfrm>
    </dsp:sp>
    <dsp:sp modelId="{3D510292-E4A4-42E0-9231-4CC3CE6CC39B}">
      <dsp:nvSpPr>
        <dsp:cNvPr id="0" name=""/>
        <dsp:cNvSpPr/>
      </dsp:nvSpPr>
      <dsp:spPr>
        <a:xfrm>
          <a:off x="1279313" y="1728191"/>
          <a:ext cx="5232581" cy="1728191"/>
        </a:xfrm>
        <a:prstGeom prst="trapezoid">
          <a:avLst>
            <a:gd name="adj" fmla="val 75694"/>
          </a:avLst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Субсидии</a:t>
          </a:r>
          <a:r>
            <a:rPr lang="ru-RU" sz="3500" kern="1200" dirty="0" smtClean="0"/>
            <a:t> 34,4%</a:t>
          </a:r>
          <a:endParaRPr lang="ru-RU" sz="3500" kern="1200" dirty="0"/>
        </a:p>
      </dsp:txBody>
      <dsp:txXfrm>
        <a:off x="2195015" y="1728191"/>
        <a:ext cx="3401177" cy="1728191"/>
      </dsp:txXfrm>
    </dsp:sp>
    <dsp:sp modelId="{E73B2CBA-82A7-4B9B-8A2A-22FEAD10CFC7}">
      <dsp:nvSpPr>
        <dsp:cNvPr id="0" name=""/>
        <dsp:cNvSpPr/>
      </dsp:nvSpPr>
      <dsp:spPr>
        <a:xfrm>
          <a:off x="0" y="3387256"/>
          <a:ext cx="7848871" cy="1728191"/>
        </a:xfrm>
        <a:prstGeom prst="trapezoid">
          <a:avLst>
            <a:gd name="adj" fmla="val 75694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Субвенции</a:t>
          </a:r>
          <a:r>
            <a:rPr lang="ru-RU" sz="3500" kern="1200" dirty="0" smtClean="0"/>
            <a:t> 65,2%</a:t>
          </a:r>
          <a:endParaRPr lang="ru-RU" sz="3500" kern="1200" dirty="0"/>
        </a:p>
      </dsp:txBody>
      <dsp:txXfrm>
        <a:off x="1373552" y="3387256"/>
        <a:ext cx="5101766" cy="172819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35D9D-D3CF-4FA5-BA60-93F575565D6B}">
      <dsp:nvSpPr>
        <dsp:cNvPr id="0" name=""/>
        <dsp:cNvSpPr/>
      </dsp:nvSpPr>
      <dsp:spPr>
        <a:xfrm rot="10800000">
          <a:off x="-439022" y="0"/>
          <a:ext cx="8870933" cy="5328591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07F73B-CEC3-425F-AF03-F0C07C4E2059}">
      <dsp:nvSpPr>
        <dsp:cNvPr id="0" name=""/>
        <dsp:cNvSpPr/>
      </dsp:nvSpPr>
      <dsp:spPr>
        <a:xfrm>
          <a:off x="3591048" y="440924"/>
          <a:ext cx="4217156" cy="757659"/>
        </a:xfrm>
        <a:prstGeom prst="round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solidFill>
                <a:schemeClr val="tx2">
                  <a:lumMod val="75000"/>
                </a:schemeClr>
              </a:solidFill>
            </a:rPr>
            <a:t>ОАО «</a:t>
          </a:r>
          <a:r>
            <a:rPr lang="ru-RU" sz="2000" b="1" kern="1200" baseline="0" dirty="0" err="1" smtClean="0">
              <a:solidFill>
                <a:schemeClr val="tx2">
                  <a:lumMod val="75000"/>
                </a:schemeClr>
              </a:solidFill>
            </a:rPr>
            <a:t>Сухоложскцемент</a:t>
          </a:r>
          <a:r>
            <a:rPr lang="ru-RU" sz="2000" b="1" kern="1200" baseline="0" dirty="0" smtClean="0">
              <a:solidFill>
                <a:schemeClr val="tx2">
                  <a:lumMod val="75000"/>
                </a:schemeClr>
              </a:solidFill>
            </a:rPr>
            <a:t>»</a:t>
          </a: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</a:rPr>
            <a:t>                                    </a:t>
          </a:r>
          <a:r>
            <a:rPr lang="ru-RU" sz="1200" b="1" kern="1200" dirty="0" smtClean="0">
              <a:solidFill>
                <a:schemeClr val="tx2">
                  <a:lumMod val="75000"/>
                </a:schemeClr>
              </a:solidFill>
            </a:rPr>
            <a:t>  </a:t>
          </a:r>
          <a:endParaRPr lang="ru-RU" sz="12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628034" y="477910"/>
        <a:ext cx="4143184" cy="683687"/>
      </dsp:txXfrm>
    </dsp:sp>
    <dsp:sp modelId="{4AE3E91E-717D-4ACC-877C-C664195EF708}">
      <dsp:nvSpPr>
        <dsp:cNvPr id="0" name=""/>
        <dsp:cNvSpPr/>
      </dsp:nvSpPr>
      <dsp:spPr>
        <a:xfrm>
          <a:off x="3600400" y="1390845"/>
          <a:ext cx="4228794" cy="757659"/>
        </a:xfrm>
        <a:prstGeom prst="round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ru-RU" sz="2000" b="1" kern="1200" baseline="0" dirty="0" smtClean="0">
              <a:solidFill>
                <a:schemeClr val="tx2">
                  <a:lumMod val="75000"/>
                </a:schemeClr>
              </a:solidFill>
            </a:rPr>
            <a:t>ООО «</a:t>
          </a:r>
          <a:r>
            <a:rPr lang="ru-RU" sz="2000" b="1" kern="1200" baseline="0" dirty="0" err="1" smtClean="0">
              <a:solidFill>
                <a:schemeClr val="tx2">
                  <a:lumMod val="75000"/>
                </a:schemeClr>
              </a:solidFill>
            </a:rPr>
            <a:t>Староцементный</a:t>
          </a:r>
          <a:r>
            <a:rPr lang="ru-RU" sz="2000" b="1" kern="1200" baseline="0" dirty="0" smtClean="0">
              <a:solidFill>
                <a:schemeClr val="tx2">
                  <a:lumMod val="75000"/>
                </a:schemeClr>
              </a:solidFill>
            </a:rPr>
            <a:t> завод»</a:t>
          </a:r>
          <a:endParaRPr lang="ru-RU" sz="2000" kern="1200" baseline="0" dirty="0">
            <a:solidFill>
              <a:schemeClr val="tx2">
                <a:lumMod val="75000"/>
              </a:schemeClr>
            </a:solidFill>
          </a:endParaRPr>
        </a:p>
      </dsp:txBody>
      <dsp:txXfrm>
        <a:off x="3637386" y="1427831"/>
        <a:ext cx="4154822" cy="683687"/>
      </dsp:txXfrm>
    </dsp:sp>
    <dsp:sp modelId="{BDE2199E-1473-426F-A6A7-CEC986EDBA3A}">
      <dsp:nvSpPr>
        <dsp:cNvPr id="0" name=""/>
        <dsp:cNvSpPr/>
      </dsp:nvSpPr>
      <dsp:spPr>
        <a:xfrm>
          <a:off x="3637027" y="2238112"/>
          <a:ext cx="4182417" cy="757659"/>
        </a:xfrm>
        <a:prstGeom prst="round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solidFill>
                <a:schemeClr val="tx2">
                  <a:lumMod val="75000"/>
                </a:schemeClr>
              </a:solidFill>
            </a:rPr>
            <a:t>ОАО «</a:t>
          </a:r>
          <a:r>
            <a:rPr lang="ru-RU" sz="2000" b="1" kern="1200" baseline="0" dirty="0" err="1" smtClean="0">
              <a:solidFill>
                <a:schemeClr val="tx2">
                  <a:lumMod val="75000"/>
                </a:schemeClr>
              </a:solidFill>
            </a:rPr>
            <a:t>Сухоложский</a:t>
          </a:r>
          <a:r>
            <a:rPr lang="ru-RU" sz="2000" b="1" kern="1200" baseline="0" dirty="0" smtClean="0">
              <a:solidFill>
                <a:schemeClr val="tx2">
                  <a:lumMod val="75000"/>
                </a:schemeClr>
              </a:solidFill>
            </a:rPr>
            <a:t> огнеупорный завод»</a:t>
          </a:r>
        </a:p>
      </dsp:txBody>
      <dsp:txXfrm>
        <a:off x="3674013" y="2275098"/>
        <a:ext cx="4108445" cy="683687"/>
      </dsp:txXfrm>
    </dsp:sp>
    <dsp:sp modelId="{ADA2E1D8-3ABE-4687-BCC5-4E41B5382FC5}">
      <dsp:nvSpPr>
        <dsp:cNvPr id="0" name=""/>
        <dsp:cNvSpPr/>
      </dsp:nvSpPr>
      <dsp:spPr>
        <a:xfrm>
          <a:off x="3637027" y="3090479"/>
          <a:ext cx="4182417" cy="757659"/>
        </a:xfrm>
        <a:prstGeom prst="round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solidFill>
                <a:schemeClr val="tx2">
                  <a:lumMod val="75000"/>
                </a:schemeClr>
              </a:solidFill>
            </a:rPr>
            <a:t>ООО «ФОРЭС»</a:t>
          </a:r>
          <a:endParaRPr lang="ru-RU" sz="2000" b="1" kern="1200" baseline="0" dirty="0">
            <a:solidFill>
              <a:schemeClr val="tx2">
                <a:lumMod val="75000"/>
              </a:schemeClr>
            </a:solidFill>
          </a:endParaRPr>
        </a:p>
      </dsp:txBody>
      <dsp:txXfrm>
        <a:off x="3674013" y="3127465"/>
        <a:ext cx="4108445" cy="683687"/>
      </dsp:txXfrm>
    </dsp:sp>
    <dsp:sp modelId="{1713BBD1-4BE5-4D83-9072-34D7AB8A4EEC}">
      <dsp:nvSpPr>
        <dsp:cNvPr id="0" name=""/>
        <dsp:cNvSpPr/>
      </dsp:nvSpPr>
      <dsp:spPr>
        <a:xfrm>
          <a:off x="3637027" y="3942845"/>
          <a:ext cx="4182417" cy="757659"/>
        </a:xfrm>
        <a:prstGeom prst="round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solidFill>
                <a:schemeClr val="tx2">
                  <a:lumMod val="75000"/>
                </a:schemeClr>
              </a:solidFill>
            </a:rPr>
            <a:t>АО «</a:t>
          </a:r>
          <a:r>
            <a:rPr lang="ru-RU" sz="2000" b="1" kern="1200" baseline="0" dirty="0" err="1" smtClean="0">
              <a:solidFill>
                <a:schemeClr val="tx2">
                  <a:lumMod val="75000"/>
                </a:schemeClr>
              </a:solidFill>
            </a:rPr>
            <a:t>Сухоложское</a:t>
          </a:r>
          <a:r>
            <a:rPr lang="ru-RU" sz="2000" b="1" kern="1200" baseline="0" dirty="0" smtClean="0">
              <a:solidFill>
                <a:schemeClr val="tx2">
                  <a:lumMod val="75000"/>
                </a:schemeClr>
              </a:solidFill>
            </a:rPr>
            <a:t> Литье»</a:t>
          </a:r>
          <a:endParaRPr lang="ru-RU" sz="2000" b="1" kern="1200" baseline="0" dirty="0">
            <a:solidFill>
              <a:schemeClr val="tx2">
                <a:lumMod val="75000"/>
              </a:schemeClr>
            </a:solidFill>
          </a:endParaRPr>
        </a:p>
      </dsp:txBody>
      <dsp:txXfrm>
        <a:off x="3674013" y="3979831"/>
        <a:ext cx="4108445" cy="683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0.13007</cdr:x>
      <cdr:y>0</cdr:y>
    </cdr:from>
    <cdr:to>
      <cdr:x>0.97217</cdr:x>
      <cdr:y>0.14706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05169" y="-900000"/>
          <a:ext cx="7155276" cy="2554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tx2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0.13007</cdr:x>
      <cdr:y>0</cdr:y>
    </cdr:from>
    <cdr:to>
      <cdr:x>0.97217</cdr:x>
      <cdr:y>0.14706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05169" y="-900000"/>
          <a:ext cx="7155276" cy="2554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tx2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0.33131</cdr:x>
      <cdr:y>0.40909</cdr:y>
    </cdr:from>
    <cdr:to>
      <cdr:x>0.63762</cdr:x>
      <cdr:y>0.56061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648121" y="1944216"/>
          <a:ext cx="2448272" cy="720080"/>
        </a:xfrm>
        <a:prstGeom xmlns:a="http://schemas.openxmlformats.org/drawingml/2006/main" prst="rect">
          <a:avLst/>
        </a:prstGeom>
        <a:solidFill xmlns:a="http://schemas.openxmlformats.org/drawingml/2006/main">
          <a:srgbClr val="00B0F0"/>
        </a:solidFill>
        <a:ln xmlns:a="http://schemas.openxmlformats.org/drawingml/2006/main">
          <a:solidFill>
            <a:srgbClr val="00B0F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rgbClr val="0031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1 408 142,1 тыс. руб. </a:t>
          </a:r>
        </a:p>
        <a:p xmlns:a="http://schemas.openxmlformats.org/drawingml/2006/main">
          <a:pPr algn="ctr"/>
          <a:r>
            <a:rPr lang="ru-RU" sz="1800" b="1" dirty="0" smtClean="0">
              <a:solidFill>
                <a:srgbClr val="0031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(98 %)</a:t>
          </a:r>
          <a:endParaRPr lang="ru-RU" sz="1800" b="1" dirty="0">
            <a:solidFill>
              <a:srgbClr val="00319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0.74154</cdr:x>
      <cdr:y>0.09091</cdr:y>
    </cdr:from>
    <cdr:to>
      <cdr:x>0.97395</cdr:x>
      <cdr:y>0.22727</cdr:y>
    </cdr:to>
    <cdr:sp macro="" textlink="">
      <cdr:nvSpPr>
        <cdr:cNvPr id="4" name="Скругленная прямоугольная выноска 3"/>
        <cdr:cNvSpPr/>
      </cdr:nvSpPr>
      <cdr:spPr>
        <a:xfrm xmlns:a="http://schemas.openxmlformats.org/drawingml/2006/main">
          <a:off x="5927058" y="432048"/>
          <a:ext cx="1857646" cy="648072"/>
        </a:xfrm>
        <a:prstGeom xmlns:a="http://schemas.openxmlformats.org/drawingml/2006/main" prst="wedgeRoundRectCallout">
          <a:avLst>
            <a:gd name="adj1" fmla="val -30754"/>
            <a:gd name="adj2" fmla="val 94834"/>
            <a:gd name="adj3" fmla="val 16667"/>
          </a:avLst>
        </a:prstGeom>
        <a:solidFill xmlns:a="http://schemas.openxmlformats.org/drawingml/2006/main">
          <a:srgbClr val="FF7C80"/>
        </a:solidFill>
        <a:ln xmlns:a="http://schemas.openxmlformats.org/drawingml/2006/main">
          <a:solidFill>
            <a:srgbClr val="66CCFF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rgbClr val="0031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29 368,7 тыс. руб. </a:t>
          </a:r>
        </a:p>
        <a:p xmlns:a="http://schemas.openxmlformats.org/drawingml/2006/main">
          <a:pPr algn="ctr"/>
          <a:r>
            <a:rPr lang="ru-RU" sz="1600" b="1" dirty="0" smtClean="0">
              <a:solidFill>
                <a:srgbClr val="0031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(2%)</a:t>
          </a:r>
          <a:endParaRPr lang="ru-RU" sz="1600" b="1" dirty="0">
            <a:solidFill>
              <a:srgbClr val="00319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0.70865</cdr:x>
      <cdr:y>0.04234</cdr:y>
    </cdr:from>
    <cdr:to>
      <cdr:x>0.97366</cdr:x>
      <cdr:y>0.23387</cdr:y>
    </cdr:to>
    <cdr:sp macro="" textlink="">
      <cdr:nvSpPr>
        <cdr:cNvPr id="6" name="Скругленная прямоугольная выноска 5"/>
        <cdr:cNvSpPr/>
      </cdr:nvSpPr>
      <cdr:spPr>
        <a:xfrm xmlns:a="http://schemas.openxmlformats.org/drawingml/2006/main">
          <a:off x="5584253" y="222869"/>
          <a:ext cx="2088232" cy="1008112"/>
        </a:xfrm>
        <a:prstGeom xmlns:a="http://schemas.openxmlformats.org/drawingml/2006/main" prst="wedgeRoundRectCallout">
          <a:avLst>
            <a:gd name="adj1" fmla="val -34973"/>
            <a:gd name="adj2" fmla="val 66279"/>
            <a:gd name="adj3" fmla="val 16667"/>
          </a:avLst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Жилищное хозяйство</a:t>
          </a:r>
        </a:p>
        <a:p xmlns:a="http://schemas.openxmlformats.org/drawingml/2006/main">
          <a:pPr algn="ctr"/>
          <a:r>
            <a: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(14%)</a:t>
          </a:r>
          <a:endParaRPr lang="ru-RU" sz="16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0.04158</cdr:x>
      <cdr:y>0.04234</cdr:y>
    </cdr:from>
    <cdr:to>
      <cdr:x>0.29745</cdr:x>
      <cdr:y>0.22019</cdr:y>
    </cdr:to>
    <cdr:sp macro="" textlink="">
      <cdr:nvSpPr>
        <cdr:cNvPr id="7" name="Скругленная прямоугольная выноска 6"/>
        <cdr:cNvSpPr/>
      </cdr:nvSpPr>
      <cdr:spPr>
        <a:xfrm xmlns:a="http://schemas.openxmlformats.org/drawingml/2006/main">
          <a:off x="327669" y="222869"/>
          <a:ext cx="2016224" cy="936104"/>
        </a:xfrm>
        <a:prstGeom xmlns:a="http://schemas.openxmlformats.org/drawingml/2006/main" prst="wedgeRoundRectCallout">
          <a:avLst>
            <a:gd name="adj1" fmla="val 38750"/>
            <a:gd name="adj2" fmla="val 69283"/>
            <a:gd name="adj3" fmla="val 16667"/>
          </a:avLst>
        </a:prstGeom>
        <a:solidFill xmlns:a="http://schemas.openxmlformats.org/drawingml/2006/main">
          <a:schemeClr val="accent4">
            <a:lumMod val="40000"/>
            <a:lumOff val="6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Другие вопросы в области ЖКХ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(16%)</a:t>
          </a:r>
          <a:endParaRPr lang="ru-RU" sz="1400" b="1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0.04803</cdr:x>
      <cdr:y>0.05199</cdr:y>
    </cdr:from>
    <cdr:to>
      <cdr:x>0.30389</cdr:x>
      <cdr:y>0.22985</cdr:y>
    </cdr:to>
    <cdr:sp macro="" textlink="">
      <cdr:nvSpPr>
        <cdr:cNvPr id="8" name="Скругленная прямоугольная выноска 7"/>
        <cdr:cNvSpPr/>
      </cdr:nvSpPr>
      <cdr:spPr>
        <a:xfrm xmlns:a="http://schemas.openxmlformats.org/drawingml/2006/main">
          <a:off x="378469" y="273669"/>
          <a:ext cx="2016224" cy="936104"/>
        </a:xfrm>
        <a:prstGeom xmlns:a="http://schemas.openxmlformats.org/drawingml/2006/main" prst="wedgeRoundRectCallout">
          <a:avLst>
            <a:gd name="adj1" fmla="val 38750"/>
            <a:gd name="adj2" fmla="val 69283"/>
            <a:gd name="adj3" fmla="val 16667"/>
          </a:avLst>
        </a:prstGeom>
        <a:solidFill xmlns:a="http://schemas.openxmlformats.org/drawingml/2006/main">
          <a:schemeClr val="accent4">
            <a:lumMod val="40000"/>
            <a:lumOff val="6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Другие вопросы в области ЖКХ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(14,3%)</a:t>
          </a:r>
          <a:endParaRPr lang="ru-RU" sz="1400" b="1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0.72386</cdr:x>
      <cdr:y>0.79399</cdr:y>
    </cdr:from>
    <cdr:to>
      <cdr:x>0.97972</cdr:x>
      <cdr:y>0.95816</cdr:y>
    </cdr:to>
    <cdr:sp macro="" textlink="">
      <cdr:nvSpPr>
        <cdr:cNvPr id="9" name="Скругленная прямоугольная выноска 8"/>
        <cdr:cNvSpPr/>
      </cdr:nvSpPr>
      <cdr:spPr>
        <a:xfrm xmlns:a="http://schemas.openxmlformats.org/drawingml/2006/main">
          <a:off x="5704097" y="4179092"/>
          <a:ext cx="2016197" cy="864097"/>
        </a:xfrm>
        <a:prstGeom xmlns:a="http://schemas.openxmlformats.org/drawingml/2006/main" prst="wedgeRoundRectCallout">
          <a:avLst>
            <a:gd name="adj1" fmla="val -42453"/>
            <a:gd name="adj2" fmla="val -72838"/>
            <a:gd name="adj3" fmla="val 16667"/>
          </a:avLst>
        </a:prstGeom>
        <a:solidFill xmlns:a="http://schemas.openxmlformats.org/drawingml/2006/main">
          <a:schemeClr val="accent2">
            <a:lumMod val="60000"/>
            <a:lumOff val="4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Коммунальное хозяйство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(34,1%)</a:t>
          </a:r>
          <a:endParaRPr lang="ru-RU" sz="1400" b="1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0.02024</cdr:x>
      <cdr:y>0.78031</cdr:y>
    </cdr:from>
    <cdr:to>
      <cdr:x>0.2761</cdr:x>
      <cdr:y>0.95816</cdr:y>
    </cdr:to>
    <cdr:sp macro="" textlink="">
      <cdr:nvSpPr>
        <cdr:cNvPr id="10" name="Скругленная прямоугольная выноска 9"/>
        <cdr:cNvSpPr/>
      </cdr:nvSpPr>
      <cdr:spPr>
        <a:xfrm xmlns:a="http://schemas.openxmlformats.org/drawingml/2006/main">
          <a:off x="159481" y="4107084"/>
          <a:ext cx="2016196" cy="936101"/>
        </a:xfrm>
        <a:prstGeom xmlns:a="http://schemas.openxmlformats.org/drawingml/2006/main" prst="wedgeRoundRectCallout">
          <a:avLst>
            <a:gd name="adj1" fmla="val 41584"/>
            <a:gd name="adj2" fmla="val -72152"/>
            <a:gd name="adj3" fmla="val 16667"/>
          </a:avLst>
        </a:prstGeom>
        <a:solidFill xmlns:a="http://schemas.openxmlformats.org/drawingml/2006/main">
          <a:schemeClr val="accent6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Благоустройство</a:t>
          </a:r>
        </a:p>
        <a:p xmlns:a="http://schemas.openxmlformats.org/drawingml/2006/main">
          <a:pPr algn="ctr"/>
          <a:r>
            <a:rPr lang="ru-RU" sz="1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(37,6%)</a:t>
          </a:r>
          <a:endParaRPr lang="ru-RU" sz="1400" b="1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0.02885</cdr:x>
      <cdr:y>0.73386</cdr:y>
    </cdr:from>
    <cdr:to>
      <cdr:x>1</cdr:x>
      <cdr:y>0.84155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24362" y="3573998"/>
          <a:ext cx="7552501" cy="52446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</a:t>
          </a:r>
          <a:r>
            <a:rPr lang="ru-RU" sz="10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01.01.2015 г.      На 01.01.2016 г.     На 01.01.2017 г.    На 01.01.2018 г.    На 01.01.2019 г.     На 01.01.2020 г.</a:t>
          </a:r>
          <a:endParaRPr lang="ru-RU" sz="1000" b="1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01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4684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010" y="8684684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77217730-84C5-4072-814F-C0FAF76688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6529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501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645B397-5154-41C4-83A5-49D617307B4E}" type="datetimeFigureOut">
              <a:rPr lang="ru-RU"/>
              <a:pPr>
                <a:defRPr/>
              </a:pPr>
              <a:t>16.11.2017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250B729-75D4-42B3-AB18-E9E2A5D726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62848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2298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661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68435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06884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4617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16104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82639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4617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60605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8780B6-766C-4568-9343-A264E7A81769}" type="slidenum">
              <a:rPr lang="ru-RU" smtClean="0"/>
              <a:pPr/>
              <a:t>2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541175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4617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45965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4617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75311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32977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2864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61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77257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63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3734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9897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7837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396691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5864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977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04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04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6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6"/>
          <a:lstStyle>
            <a:lvl1pPr marL="0" marR="45715" indent="0" algn="r">
              <a:buNone/>
              <a:defRPr>
                <a:solidFill>
                  <a:schemeClr val="tx1"/>
                </a:solidFill>
              </a:defRPr>
            </a:lvl1pPr>
            <a:lvl2pPr marL="457153" indent="0" algn="ctr">
              <a:buNone/>
            </a:lvl2pPr>
            <a:lvl3pPr marL="914305" indent="0" algn="ctr">
              <a:buNone/>
            </a:lvl3pPr>
            <a:lvl4pPr marL="1371458" indent="0" algn="ctr">
              <a:buNone/>
            </a:lvl4pPr>
            <a:lvl5pPr marL="1828610" indent="0" algn="ctr">
              <a:buNone/>
            </a:lvl5pPr>
            <a:lvl6pPr marL="2285763" indent="0" algn="ctr">
              <a:buNone/>
            </a:lvl6pPr>
            <a:lvl7pPr marL="2742915" indent="0" algn="ctr">
              <a:buNone/>
            </a:lvl7pPr>
            <a:lvl8pPr marL="3200068" indent="0" algn="ctr">
              <a:buNone/>
            </a:lvl8pPr>
            <a:lvl9pPr marL="365722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6C424-D79D-49F7-9E10-8E3DD0490E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60A9D-C242-45B8-86DB-E9AE31512A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5E0CB-8524-459D-8410-F00104AF27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1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1"/>
            <a:ext cx="8229600" cy="4114800"/>
          </a:xfrm>
        </p:spPr>
        <p:txBody>
          <a:bodyPr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30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30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30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92F9A-6A6D-4C9D-A14A-85B084FBF5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81001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30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30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30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5360D-B04C-43E7-966D-A44CF5610E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1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1"/>
            <a:ext cx="40132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3601" y="1981201"/>
            <a:ext cx="40132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30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30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30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EC09D-54A4-4B81-8880-88ED7BD77C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A2DEE-43D5-4E08-8E63-9FAAD07B06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952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4C9D6-6ED0-4052-B6B6-BBF997A9FA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3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3" y="2704664"/>
            <a:ext cx="7772400" cy="1509712"/>
          </a:xfrm>
        </p:spPr>
        <p:txBody>
          <a:bodyPr lIns="45715" rIns="45715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34BC2-D8B2-48E8-AD50-8B1F032F2B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EF4B3-421E-4C36-8357-6A650F0612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9"/>
            <a:ext cx="4040188" cy="659352"/>
          </a:xfrm>
        </p:spPr>
        <p:txBody>
          <a:bodyPr lIns="45715" tIns="0" rIns="45715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30" y="1859761"/>
            <a:ext cx="4041775" cy="654843"/>
          </a:xfrm>
        </p:spPr>
        <p:txBody>
          <a:bodyPr lIns="45715" tIns="0" rIns="45715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D0105-0020-44A5-9309-7FB64B4E01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76F88-ACEF-4833-8AD5-C6A1B5CD44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9F38B-A780-459E-96CC-EA2D90CF81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4"/>
            <a:ext cx="2743200" cy="1162051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6" rIns="18286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1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13FAC-1AAD-4E31-BD44-9978B3C701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6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9" y="5359406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0" tIns="45715" rIns="91430" bIns="45715"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30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0" tIns="45715" rIns="91430" bIns="45715"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1176999"/>
            <a:ext cx="2212848" cy="1582621"/>
          </a:xfrm>
        </p:spPr>
        <p:txBody>
          <a:bodyPr lIns="45715" rIns="45715" bIns="45715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2828785"/>
            <a:ext cx="2209800" cy="2179320"/>
          </a:xfrm>
        </p:spPr>
        <p:txBody>
          <a:bodyPr lIns="64001" rIns="45715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6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87F61-09D0-4B32-BAB9-D4E5F37B0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5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0" tIns="45715" rIns="91430" bIns="45715"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6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0" tIns="45715" rIns="91430" bIns="45715"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124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5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125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5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6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6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16A05DC-CD9F-472A-8F3F-7C4FA97D54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5129" name="Группа 1"/>
          <p:cNvGrpSpPr>
            <a:grpSpLocks/>
          </p:cNvGrpSpPr>
          <p:nvPr/>
        </p:nvGrpSpPr>
        <p:grpSpPr bwMode="auto">
          <a:xfrm>
            <a:off x="-19049" y="203201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3" r:id="rId9"/>
    <p:sldLayoutId id="2147484011" r:id="rId10"/>
    <p:sldLayoutId id="2147484012" r:id="rId11"/>
    <p:sldLayoutId id="2147484014" r:id="rId12"/>
    <p:sldLayoutId id="2147484015" r:id="rId13"/>
    <p:sldLayoutId id="2147484016" r:id="rId14"/>
    <p:sldLayoutId id="2147484017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153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305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458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61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22" indent="-273022" algn="l" rtl="0" eaLnBrk="0" fontAlgn="base" hangingPunct="0">
        <a:spcBef>
          <a:spcPct val="20000"/>
        </a:spcBef>
        <a:spcAft>
          <a:spcPct val="0"/>
        </a:spcAft>
        <a:buClr>
          <a:srgbClr val="9C007F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697" indent="-24603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indent="-246037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327" indent="-209528" algn="l" rtl="0" eaLnBrk="0" fontAlgn="base" hangingPunct="0">
        <a:spcBef>
          <a:spcPct val="20000"/>
        </a:spcBef>
        <a:spcAft>
          <a:spcPct val="0"/>
        </a:spcAft>
        <a:buClr>
          <a:srgbClr val="9C007F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1937" indent="-209528" algn="l" rtl="0" eaLnBrk="0" fontAlgn="base" hangingPunct="0">
        <a:spcBef>
          <a:spcPct val="20000"/>
        </a:spcBef>
        <a:spcAft>
          <a:spcPct val="0"/>
        </a:spcAft>
        <a:buClr>
          <a:srgbClr val="68007F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180" indent="-210290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041" indent="-182861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332" indent="-182861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624" indent="-182861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18" Type="http://schemas.openxmlformats.org/officeDocument/2006/relationships/diagramLayout" Target="../diagrams/layout6.xml"/><Relationship Id="rId3" Type="http://schemas.openxmlformats.org/officeDocument/2006/relationships/diagramLayout" Target="../diagrams/layout3.xml"/><Relationship Id="rId21" Type="http://schemas.microsoft.com/office/2007/relationships/diagramDrawing" Target="../diagrams/drawing6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17" Type="http://schemas.openxmlformats.org/officeDocument/2006/relationships/diagramData" Target="../diagrams/data6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20" Type="http://schemas.openxmlformats.org/officeDocument/2006/relationships/diagramColors" Target="../diagrams/colors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19" Type="http://schemas.openxmlformats.org/officeDocument/2006/relationships/diagramQuickStyle" Target="../diagrams/quickStyle6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Relationship Id="rId22" Type="http://schemas.openxmlformats.org/officeDocument/2006/relationships/image" Target="../media/image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0.wmf"/><Relationship Id="rId4" Type="http://schemas.openxmlformats.org/officeDocument/2006/relationships/image" Target="../media/image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2.wmf"/><Relationship Id="rId4" Type="http://schemas.openxmlformats.org/officeDocument/2006/relationships/image" Target="../media/image4.wmf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7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10" Type="http://schemas.openxmlformats.org/officeDocument/2006/relationships/image" Target="../media/image24.wmf"/><Relationship Id="rId4" Type="http://schemas.openxmlformats.org/officeDocument/2006/relationships/diagramData" Target="../diagrams/data7.xml"/><Relationship Id="rId9" Type="http://schemas.openxmlformats.org/officeDocument/2006/relationships/image" Target="../media/image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.wmf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wmf"/><Relationship Id="rId5" Type="http://schemas.openxmlformats.org/officeDocument/2006/relationships/image" Target="../media/image25.emf"/><Relationship Id="rId4" Type="http://schemas.openxmlformats.org/officeDocument/2006/relationships/oleObject" Target="../embeddings/Microsoft_Excel_97-2003_Worksheet1.xls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emf"/><Relationship Id="rId5" Type="http://schemas.openxmlformats.org/officeDocument/2006/relationships/oleObject" Target="../embeddings/Microsoft_Excel_97-2003_Worksheet2.xls"/><Relationship Id="rId4" Type="http://schemas.openxmlformats.org/officeDocument/2006/relationships/chart" Target="../charts/char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4.wmf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wmf"/><Relationship Id="rId7" Type="http://schemas.openxmlformats.org/officeDocument/2006/relationships/image" Target="../media/image31.png"/><Relationship Id="rId12" Type="http://schemas.openxmlformats.org/officeDocument/2006/relationships/image" Target="../media/image36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35.png"/><Relationship Id="rId5" Type="http://schemas.openxmlformats.org/officeDocument/2006/relationships/image" Target="../media/image29.wmf"/><Relationship Id="rId10" Type="http://schemas.openxmlformats.org/officeDocument/2006/relationships/image" Target="../media/image34.png"/><Relationship Id="rId4" Type="http://schemas.openxmlformats.org/officeDocument/2006/relationships/image" Target="../media/image28.jpeg"/><Relationship Id="rId9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4.wm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36" name="Picture 24" descr="Россия - Сухой Лог. Фото №3 - Вид с вертолёт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642208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431" y="692696"/>
            <a:ext cx="6480720" cy="1296144"/>
          </a:xfrm>
        </p:spPr>
        <p:txBody>
          <a:bodyPr/>
          <a:lstStyle/>
          <a:p>
            <a:pPr algn="ctr"/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проекту решения Думы городского округа </a:t>
            </a:r>
            <a:b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Сухой Лог «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бюджета городского округа Сухой Лог на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 </a:t>
            </a:r>
            <a:b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плановый период 2019-2020 годов»</a:t>
            </a:r>
            <a:endParaRPr lang="ru-RU" sz="2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260648"/>
            <a:ext cx="151341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719431" y="2420888"/>
            <a:ext cx="777686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FFFF00"/>
                </a:solidFill>
              </a:rPr>
              <a:t>БЮДЖЕТ ДЛЯ ГРАЖДАН</a:t>
            </a:r>
            <a:endParaRPr lang="ru-RU" sz="4800" dirty="0">
              <a:solidFill>
                <a:srgbClr val="FFFF00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71693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82818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49211" y="633984"/>
            <a:ext cx="8072495" cy="70787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91430" tIns="45715" rIns="91430" bIns="45715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ОСНОВНЫЕ ЭТАПЫ СОСТАВЛЕНИЯ ПРОЕКТА БЮДЖЕТА ГОРОДСКОГО ОКРУГА СУХОЙ ЛОГ: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01740" y="1527401"/>
            <a:ext cx="7071049" cy="187014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проекта бюджета: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Определение основных подходов к формированию бюджета городского округа Сухой Лог;</a:t>
            </a: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Предварительный прогноз поступления администрируемых доходов в бюджет;</a:t>
            </a: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Прогноз социально-экономического развития городского округа Сухой Лог;</a:t>
            </a: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Работа отделов, КУМИ и управлений Администрации городского округа Сухой Лог по   подготовке и обоснованию бюджетных проектировок;</a:t>
            </a: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проекта решения Думы городского округа Сухой Лог «Об утверждении бюджета городского округа Сухой Лог на очередной финансовый год».</a:t>
            </a:r>
          </a:p>
          <a:p>
            <a:pPr marL="285750" indent="-285750" algn="just">
              <a:buFontTx/>
              <a:buChar char="-"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15455" y="3645025"/>
            <a:ext cx="7071049" cy="133575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prstDash val="sys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проекта бюджета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публичных слушаний по проекту бюджета городского округа Сухой Лог на очередной финансовый год с участием граждан города;</a:t>
            </a: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Проведение экспертизы проекта бюджета городского округа Счетной палатой</a:t>
            </a: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Предварительное рассмотрение проекта бюджета думской комиссией по экономической политике, бюджету, финансам и налогам.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15455" y="5229200"/>
            <a:ext cx="7057332" cy="12961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D60093"/>
            </a:solidFill>
            <a:prstDash val="sys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бюджета: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Утверждение депутатами Думы городского округа проекта решения об утверждении бюджета городского округа Сухой Лог на очередной финансовый год в </a:t>
            </a:r>
            <a:r>
              <a:rPr lang="en-US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чтении;</a:t>
            </a: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Утверждение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депутатами Думы городского округа проекта решения об утверждении бюджета городского округа Сухой Лог на очередной финансовый год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en-US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чтении.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15007" y="2291457"/>
            <a:ext cx="534967" cy="34203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061" y="4132883"/>
            <a:ext cx="534963" cy="36004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007" y="5692851"/>
            <a:ext cx="534967" cy="36884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71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0101" y="857238"/>
            <a:ext cx="7358115" cy="954097"/>
          </a:xfrm>
          <a:prstGeom prst="rect">
            <a:avLst/>
          </a:prstGeom>
          <a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solidFill>
              <a:srgbClr val="660033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91430" tIns="45715" rIns="91430" bIns="45715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план доходов и расходов на определенный период</a:t>
            </a:r>
          </a:p>
        </p:txBody>
      </p:sp>
      <p:pic>
        <p:nvPicPr>
          <p:cNvPr id="9224" name="Picture 3" descr="C:\Users\KorolkoEA\Desktop\8_budje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6" y="2301878"/>
            <a:ext cx="2797175" cy="3246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sp>
        <p:nvSpPr>
          <p:cNvPr id="16391" name="Прямоугольник 1"/>
          <p:cNvSpPr>
            <a:spLocks noChangeArrowheads="1"/>
          </p:cNvSpPr>
          <p:nvPr/>
        </p:nvSpPr>
        <p:spPr bwMode="auto">
          <a:xfrm>
            <a:off x="428600" y="2214556"/>
            <a:ext cx="2678113" cy="120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 Доходы </a:t>
            </a:r>
            <a:r>
              <a:rPr lang="ru-RU" altLang="ru-RU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– 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Это поступающие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бюджет денежные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средства</a:t>
            </a:r>
          </a:p>
        </p:txBody>
      </p:sp>
      <p:sp>
        <p:nvSpPr>
          <p:cNvPr id="16392" name="Прямоугольник 10"/>
          <p:cNvSpPr>
            <a:spLocks noChangeArrowheads="1"/>
          </p:cNvSpPr>
          <p:nvPr/>
        </p:nvSpPr>
        <p:spPr bwMode="auto">
          <a:xfrm>
            <a:off x="6215075" y="2214556"/>
            <a:ext cx="2714644" cy="120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Расходы</a:t>
            </a:r>
            <a:r>
              <a:rPr lang="ru-RU" altLang="ru-RU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altLang="ru-RU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– 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Это выплачиваемые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бюджета денежные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средства</a:t>
            </a:r>
          </a:p>
        </p:txBody>
      </p:sp>
      <p:sp>
        <p:nvSpPr>
          <p:cNvPr id="6" name="Стрелка вправо с вырезом 5"/>
          <p:cNvSpPr/>
          <p:nvPr/>
        </p:nvSpPr>
        <p:spPr>
          <a:xfrm rot="2558756">
            <a:off x="2583012" y="3360413"/>
            <a:ext cx="1493837" cy="826667"/>
          </a:xfrm>
          <a:prstGeom prst="notched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b="1" dirty="0">
                <a:solidFill>
                  <a:srgbClr val="CC0099"/>
                </a:solidFill>
              </a:rPr>
              <a:t>доходы</a:t>
            </a:r>
          </a:p>
        </p:txBody>
      </p:sp>
      <p:sp>
        <p:nvSpPr>
          <p:cNvPr id="14" name="Стрелка вправо с вырезом 13"/>
          <p:cNvSpPr/>
          <p:nvPr/>
        </p:nvSpPr>
        <p:spPr>
          <a:xfrm rot="18919003">
            <a:off x="4986893" y="3328042"/>
            <a:ext cx="1587500" cy="857900"/>
          </a:xfrm>
          <a:prstGeom prst="notched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b="1" dirty="0">
                <a:solidFill>
                  <a:srgbClr val="CC0099"/>
                </a:solidFill>
              </a:rPr>
              <a:t>расходы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14419" y="5643584"/>
            <a:ext cx="6986885" cy="954097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pPr algn="ctr"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– РАСХОДЫ = ДЕФИЦИТ (ПРОФИЦИТ)</a:t>
            </a:r>
          </a:p>
        </p:txBody>
      </p:sp>
      <p:pic>
        <p:nvPicPr>
          <p:cNvPr id="12" name="Picture 18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2444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15640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539552" y="1214686"/>
            <a:ext cx="813690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1470325" y="1268760"/>
            <a:ext cx="739839" cy="57606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489327" y="1268761"/>
            <a:ext cx="0" cy="94737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7092280" y="1268760"/>
            <a:ext cx="576064" cy="57606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95028" y="1881040"/>
            <a:ext cx="1655851" cy="48340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Бюджет семьи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66331" y="2294875"/>
            <a:ext cx="2560184" cy="774086"/>
          </a:xfrm>
          <a:prstGeom prst="rect">
            <a:avLst/>
          </a:prstGeom>
          <a:solidFill>
            <a:srgbClr val="66CC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Бюджет публично-правовых образований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34299" y="1916832"/>
            <a:ext cx="1938312" cy="54006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</a:rPr>
              <a:t>Бюджет организаций</a:t>
            </a:r>
            <a:endParaRPr lang="ru-RU" sz="1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4514" name="Picture 2" descr="C:\Users\Наталья Константинов\AppData\Local\Microsoft\Windows\Temporary Internet Files\Content.IE5\H7G8PFJM\familia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97" y="2400235"/>
            <a:ext cx="1603896" cy="1603896"/>
          </a:xfrm>
          <a:prstGeom prst="rect">
            <a:avLst/>
          </a:prstGeom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64516" name="Picture 4" descr="C:\Users\Наталья Константинов\AppData\Local\Microsoft\Windows\Temporary Internet Files\Content.IE5\UCUIBNLN\Kollegiya_30-07-13-3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421" y="2492039"/>
            <a:ext cx="1913035" cy="1274559"/>
          </a:xfrm>
          <a:prstGeom prst="rect">
            <a:avLst/>
          </a:prstGeo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cxnSp>
        <p:nvCxnSpPr>
          <p:cNvPr id="16" name="Прямая соединительная линия 15"/>
          <p:cNvCxnSpPr/>
          <p:nvPr/>
        </p:nvCxnSpPr>
        <p:spPr>
          <a:xfrm>
            <a:off x="3048211" y="3202183"/>
            <a:ext cx="273630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418751" y="3294844"/>
            <a:ext cx="6475" cy="782229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2540020" y="3282464"/>
            <a:ext cx="706147" cy="794609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568491" y="3291964"/>
            <a:ext cx="885936" cy="785109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520" name="Picture 8" descr="C:\Users\Наталья Константинов\AppData\Local\Microsoft\Windows\Temporary Internet Files\Content.IE5\H7G8PFJM\Map_of_Russia_-_Economic_regions.svg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167" y="4164961"/>
            <a:ext cx="2538349" cy="1339088"/>
          </a:xfrm>
          <a:prstGeom prst="rect">
            <a:avLst/>
          </a:prstGeom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64512" name="Прямоугольник 64511"/>
          <p:cNvSpPr/>
          <p:nvPr/>
        </p:nvSpPr>
        <p:spPr>
          <a:xfrm>
            <a:off x="238137" y="5601710"/>
            <a:ext cx="2433427" cy="92363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accent1">
                    <a:lumMod val="50000"/>
                  </a:schemeClr>
                </a:solidFill>
              </a:rPr>
              <a:t>Российской Федерации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(федеральный бюджет, бюджеты государственных внебюджетных фондов РФ)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002975" y="5625007"/>
            <a:ext cx="2952327" cy="9003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accent1">
                    <a:lumMod val="50000"/>
                  </a:schemeClr>
                </a:solidFill>
              </a:rPr>
              <a:t>Субъектов Российской Федерации</a:t>
            </a:r>
          </a:p>
          <a:p>
            <a:pPr algn="ctr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(Областной бюджет  Свердловской области)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331024" y="5590823"/>
            <a:ext cx="2433427" cy="9345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accent1">
                    <a:lumMod val="50000"/>
                  </a:schemeClr>
                </a:solidFill>
              </a:rPr>
              <a:t>Муниципальных образований </a:t>
            </a:r>
          </a:p>
          <a:p>
            <a:pPr algn="ctr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(местные бюджеты – бюджет городского округа Сухой  Лог)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4519" name="Picture 7" descr="C:\Users\Наталья Константинов\AppData\Local\Microsoft\Windows\Temporary Internet Files\Content.IE5\0CZTC66X\800px-Russia_Flag_Map.svg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" y="4164961"/>
            <a:ext cx="2402483" cy="1348652"/>
          </a:xfrm>
          <a:prstGeom prst="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4524" name="Picture 12" descr="C:\Users\Наталья Константинов\AppData\Local\Microsoft\Windows\Temporary Internet Files\Content.IE5\AEE5ACOG\310px-Карта_Марий_Эл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429" y="4169743"/>
            <a:ext cx="2218183" cy="1334306"/>
          </a:xfrm>
          <a:prstGeom prst="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3" name="Picture 18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619672" y="629793"/>
            <a:ext cx="6048672" cy="559792"/>
          </a:xfrm>
          <a:prstGeom prst="roundRect">
            <a:avLst/>
          </a:prstGeom>
          <a:noFill/>
          <a:ln w="28575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</a:rPr>
              <a:t>Какие бывают БЮДЖЕТЫ?</a:t>
            </a:r>
          </a:p>
        </p:txBody>
      </p:sp>
    </p:spTree>
    <p:extLst>
      <p:ext uri="{BB962C8B-B14F-4D97-AF65-F5344CB8AC3E}">
        <p14:creationId xmlns:p14="http://schemas.microsoft.com/office/powerpoint/2010/main" val="216038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7" y="285730"/>
            <a:ext cx="8305800" cy="135732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Бюджетный процесс</a:t>
            </a:r>
            <a:r>
              <a:rPr lang="ru-RU" b="1" dirty="0" smtClean="0">
                <a:latin typeface="+mn-lt"/>
              </a:rPr>
              <a:t/>
            </a:r>
            <a:br>
              <a:rPr lang="ru-RU" b="1" dirty="0" smtClean="0">
                <a:latin typeface="+mn-lt"/>
              </a:rPr>
            </a:br>
            <a:endParaRPr lang="ru-RU" b="1" dirty="0">
              <a:latin typeface="+mn-lt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786317" y="1857368"/>
            <a:ext cx="3000396" cy="64294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i="1" dirty="0"/>
              <a:t>Составление проекта </a:t>
            </a:r>
            <a:r>
              <a:rPr lang="ru-RU" sz="1400" b="1" i="1" dirty="0" smtClean="0"/>
              <a:t>бюджета</a:t>
            </a:r>
            <a:endParaRPr lang="ru-RU" sz="1400" b="1" i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23075" y="2643183"/>
            <a:ext cx="3000396" cy="5715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i="1" dirty="0"/>
              <a:t>Рассмотрение проекта </a:t>
            </a:r>
            <a:r>
              <a:rPr lang="ru-RU" sz="1400" b="1" i="1" dirty="0" smtClean="0"/>
              <a:t>бюджета</a:t>
            </a:r>
            <a:endParaRPr lang="ru-RU" sz="1400" b="1" i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86317" y="3357564"/>
            <a:ext cx="3000396" cy="5715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i="1" dirty="0"/>
              <a:t>Утверждение проекта </a:t>
            </a:r>
            <a:r>
              <a:rPr lang="ru-RU" sz="1400" b="1" i="1" dirty="0" smtClean="0"/>
              <a:t>бюджета</a:t>
            </a:r>
            <a:endParaRPr lang="ru-RU" sz="1400" b="1" i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6317" y="4071946"/>
            <a:ext cx="3000396" cy="5000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i="1" dirty="0"/>
              <a:t>Исполнение бюджета в текущем году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86317" y="4714885"/>
            <a:ext cx="3000396" cy="7143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i="1" dirty="0"/>
              <a:t>Формирование отчета об исполнении бюджета предыдущего года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03648" y="1000109"/>
            <a:ext cx="6811691" cy="6429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b="1" i="1" dirty="0"/>
              <a:t>Бюджетный процесс </a:t>
            </a:r>
            <a:r>
              <a:rPr lang="ru-RU" b="1" i="1" dirty="0" smtClean="0"/>
              <a:t>– </a:t>
            </a:r>
          </a:p>
          <a:p>
            <a:pPr algn="ctr"/>
            <a:r>
              <a:rPr lang="ru-RU" b="1" i="1" dirty="0" smtClean="0"/>
              <a:t>ежегодное </a:t>
            </a:r>
            <a:r>
              <a:rPr lang="ru-RU" b="1" i="1" dirty="0"/>
              <a:t>формирование и исполнение бюджета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6317" y="5643580"/>
            <a:ext cx="3000396" cy="7143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1400" b="1" i="1" dirty="0"/>
              <a:t>Утверждение отчета об исполнении бюджета предыдущего года</a:t>
            </a:r>
          </a:p>
          <a:p>
            <a:pPr algn="ctr"/>
            <a:endParaRPr lang="ru-RU" dirty="0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101126320"/>
              </p:ext>
            </p:extLst>
          </p:nvPr>
        </p:nvGraphicFramePr>
        <p:xfrm>
          <a:off x="2339752" y="2928936"/>
          <a:ext cx="1800200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20851524"/>
              </p:ext>
            </p:extLst>
          </p:nvPr>
        </p:nvGraphicFramePr>
        <p:xfrm>
          <a:off x="2357424" y="5715017"/>
          <a:ext cx="1838008" cy="571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239901341"/>
              </p:ext>
            </p:extLst>
          </p:nvPr>
        </p:nvGraphicFramePr>
        <p:xfrm>
          <a:off x="1714480" y="4714884"/>
          <a:ext cx="2425472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4080515515"/>
              </p:ext>
            </p:extLst>
          </p:nvPr>
        </p:nvGraphicFramePr>
        <p:xfrm>
          <a:off x="1643044" y="1857370"/>
          <a:ext cx="2496909" cy="928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6" name="Выгнутая вправо стрелка 15"/>
          <p:cNvSpPr/>
          <p:nvPr/>
        </p:nvSpPr>
        <p:spPr>
          <a:xfrm>
            <a:off x="7858149" y="2071680"/>
            <a:ext cx="357191" cy="714380"/>
          </a:xfrm>
          <a:prstGeom prst="curvedLeftArrow">
            <a:avLst/>
          </a:prstGeom>
          <a:solidFill>
            <a:srgbClr val="FF7C8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Выгнутая вправо стрелка 16"/>
          <p:cNvSpPr/>
          <p:nvPr/>
        </p:nvSpPr>
        <p:spPr>
          <a:xfrm>
            <a:off x="7858149" y="3643315"/>
            <a:ext cx="357191" cy="714380"/>
          </a:xfrm>
          <a:prstGeom prst="curvedLeftArrow">
            <a:avLst/>
          </a:prstGeom>
          <a:solidFill>
            <a:srgbClr val="FF7C80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Выгнутая вправо стрелка 17"/>
          <p:cNvSpPr/>
          <p:nvPr/>
        </p:nvSpPr>
        <p:spPr>
          <a:xfrm>
            <a:off x="7858149" y="4429135"/>
            <a:ext cx="357191" cy="714380"/>
          </a:xfrm>
          <a:prstGeom prst="curvedLeftArrow">
            <a:avLst/>
          </a:prstGeom>
          <a:solidFill>
            <a:srgbClr val="FF7C8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Выгнутая вправо стрелка 18"/>
          <p:cNvSpPr/>
          <p:nvPr/>
        </p:nvSpPr>
        <p:spPr>
          <a:xfrm>
            <a:off x="7858149" y="5214956"/>
            <a:ext cx="357191" cy="928695"/>
          </a:xfrm>
          <a:prstGeom prst="curvedLeftArrow">
            <a:avLst/>
          </a:prstGeom>
          <a:solidFill>
            <a:srgbClr val="FF7C8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Выгнутая вправо стрелка 19"/>
          <p:cNvSpPr/>
          <p:nvPr/>
        </p:nvSpPr>
        <p:spPr>
          <a:xfrm>
            <a:off x="7858149" y="2857498"/>
            <a:ext cx="357191" cy="714380"/>
          </a:xfrm>
          <a:prstGeom prst="curvedLeftArrow">
            <a:avLst/>
          </a:prstGeom>
          <a:solidFill>
            <a:srgbClr val="FF7C8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4256332" y="1893631"/>
            <a:ext cx="512592" cy="57041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  <p:sp>
        <p:nvSpPr>
          <p:cNvPr id="22" name="Стрелка вправо 21"/>
          <p:cNvSpPr/>
          <p:nvPr/>
        </p:nvSpPr>
        <p:spPr>
          <a:xfrm>
            <a:off x="4256333" y="2895599"/>
            <a:ext cx="529984" cy="789237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  <p:sp>
        <p:nvSpPr>
          <p:cNvPr id="23" name="Стрелка вправо 22"/>
          <p:cNvSpPr/>
          <p:nvPr/>
        </p:nvSpPr>
        <p:spPr>
          <a:xfrm>
            <a:off x="4282238" y="4791105"/>
            <a:ext cx="486687" cy="595301"/>
          </a:xfrm>
          <a:prstGeom prst="rightArrow">
            <a:avLst>
              <a:gd name="adj1" fmla="val 50000"/>
              <a:gd name="adj2" fmla="val 42999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  <p:sp>
        <p:nvSpPr>
          <p:cNvPr id="24" name="Стрелка вправо 23"/>
          <p:cNvSpPr/>
          <p:nvPr/>
        </p:nvSpPr>
        <p:spPr>
          <a:xfrm>
            <a:off x="4292008" y="5715019"/>
            <a:ext cx="476917" cy="571502"/>
          </a:xfrm>
          <a:prstGeom prst="rightArrow">
            <a:avLst>
              <a:gd name="adj1" fmla="val 50000"/>
              <a:gd name="adj2" fmla="val 45556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  <p:pic>
        <p:nvPicPr>
          <p:cNvPr id="25" name="Picture 184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460436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4134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92664"/>
          </a:xfrm>
        </p:spPr>
        <p:txBody>
          <a:bodyPr>
            <a:normAutofit/>
          </a:bodyPr>
          <a:lstStyle/>
          <a:p>
            <a:pPr algn="ctr"/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ГРАЖДАНИН, его участие в бюджетном процессе</a:t>
            </a:r>
            <a:endParaRPr lang="ru-RU" sz="2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23528" y="1268760"/>
            <a:ext cx="849694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379115" y="1281361"/>
            <a:ext cx="842493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Помогает формировать доходную часть бюджета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230016" y="1696641"/>
            <a:ext cx="4752528" cy="792088"/>
          </a:xfrm>
          <a:prstGeom prst="downArrow">
            <a:avLst/>
          </a:prstGeom>
          <a:solidFill>
            <a:srgbClr val="F7E9F1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ГРАЖДАНИН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как налогоплательщик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13" descr="C:\Documents and Settings\Светлана\Local Settings\Temporary Internet Files\Content.IE5\V3PBZLOW\%D0%BC%D0%BE%D0%BD%D0%B5%D1%82%D1%8B-%D0%B2-%D0%BA%D0%BE%D1%88%D0%B5%D0%BB%D1%8C%D0%BA%D0%B5-1357919599_8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1867" y="2573472"/>
            <a:ext cx="2500267" cy="166684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0" name="Стрелка вниз 9"/>
          <p:cNvSpPr/>
          <p:nvPr/>
        </p:nvSpPr>
        <p:spPr>
          <a:xfrm>
            <a:off x="1835696" y="4509120"/>
            <a:ext cx="5472608" cy="1008112"/>
          </a:xfrm>
          <a:prstGeom prst="downArrow">
            <a:avLst/>
          </a:prstGeom>
          <a:solidFill>
            <a:srgbClr val="F7E9F1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</a:rPr>
              <a:t>ГРАЖДАНИН</a:t>
            </a:r>
            <a:endParaRPr lang="ru-RU" sz="15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как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</a:rPr>
              <a:t>получатель социальных гарантий</a:t>
            </a:r>
            <a:endParaRPr lang="ru-RU" sz="1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9115" y="5589240"/>
            <a:ext cx="8568952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Расходная часть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бюджета -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получает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социальные гарантии </a:t>
            </a:r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(образование, ЖКХ, культура, физическая культура и спорт, социальные льготы и другие направления социальных гарантий населению) 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9861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2174882" y="483321"/>
            <a:ext cx="5370511" cy="710804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200" dirty="0">
                <a:solidFill>
                  <a:srgbClr val="291B7F"/>
                </a:solidFill>
                <a:latin typeface="+mn-lt"/>
              </a:rPr>
              <a:t>Доходы бюджета</a:t>
            </a:r>
          </a:p>
        </p:txBody>
      </p:sp>
      <p:sp>
        <p:nvSpPr>
          <p:cNvPr id="307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1166" y="1527179"/>
            <a:ext cx="2847975" cy="746125"/>
          </a:xfrm>
        </p:spPr>
        <p:txBody>
          <a:bodyPr/>
          <a:lstStyle/>
          <a:p>
            <a:pPr marR="0" eaLnBrk="1" hangingPunct="1"/>
            <a:r>
              <a:rPr lang="ru-RU" altLang="ru-RU" sz="2000" dirty="0"/>
              <a:t>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03342" y="3751270"/>
            <a:ext cx="2213279" cy="24860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0000"/>
                </a:solidFill>
              </a:rPr>
              <a:t>Платежи от предоставления  казенными учреждениями различных видов услуг, продажи имущества, а также иные платежи в виде штрафов, санкций за нарушение законодательства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56176" y="3751266"/>
            <a:ext cx="2255989" cy="22700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5" rIns="91430" bIns="457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0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0000"/>
                </a:solidFill>
              </a:rPr>
              <a:t>Поступления от других бюджетов бюджетной системы (межбюджетные трансферты), а также поступления  от физических и юридических лиц, в том числе добровольные пожертвования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85854" y="3751270"/>
            <a:ext cx="2134020" cy="22700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0000"/>
                </a:solidFill>
              </a:rPr>
              <a:t>Налоги, поступление которых предусмотрено налоговым законодательством , пени и штрафы, взимаемые за нарушение налогового законодательства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1884368" y="2565406"/>
            <a:ext cx="935037" cy="107961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E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428336" y="2565406"/>
            <a:ext cx="863600" cy="107961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E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6823077" y="2565404"/>
            <a:ext cx="863600" cy="107961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E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56176" y="1416051"/>
            <a:ext cx="2255989" cy="914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Безвозмездные поступления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703341" y="1416051"/>
            <a:ext cx="2208715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Неналоговые доходы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308102" y="1416051"/>
            <a:ext cx="2111772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Налоговые доходы</a:t>
            </a:r>
          </a:p>
        </p:txBody>
      </p:sp>
      <p:pic>
        <p:nvPicPr>
          <p:cNvPr id="13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6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controls>
      <mc:AlternateContent xmlns:mc="http://schemas.openxmlformats.org/markup-compatibility/2006">
        <mc:Choice xmlns:v="urn:schemas-microsoft-com:vml" Requires="v">
          <p:control spid="72717" name="SapphireHiddenControl" r:id="rId2" imgW="6124680" imgH="4067280"/>
        </mc:Choice>
        <mc:Fallback>
          <p:control name="SapphireHiddenControl" r:id="rId2" imgW="61246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4288" y="0"/>
                  <a:ext cx="6127751" cy="40687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48187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607883" y="576896"/>
            <a:ext cx="8214256" cy="136815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200" dirty="0" smtClean="0">
                <a:solidFill>
                  <a:srgbClr val="291B7F"/>
                </a:solidFill>
                <a:effectLst/>
                <a:latin typeface="+mn-lt"/>
              </a:rPr>
              <a:t>Безвозмездные поступления</a:t>
            </a:r>
            <a:br>
              <a:rPr lang="ru-RU" altLang="ru-RU" sz="3200" dirty="0" smtClean="0">
                <a:solidFill>
                  <a:srgbClr val="291B7F"/>
                </a:solidFill>
                <a:effectLst/>
                <a:latin typeface="+mn-lt"/>
              </a:rPr>
            </a:br>
            <a:r>
              <a:rPr lang="ru-RU" altLang="ru-RU" sz="1800" dirty="0" smtClean="0">
                <a:solidFill>
                  <a:srgbClr val="291B7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 трансферты - средства</a:t>
            </a:r>
            <a:r>
              <a:rPr lang="ru-RU" altLang="ru-RU" sz="1800" dirty="0">
                <a:solidFill>
                  <a:srgbClr val="291B7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предоставляемые </a:t>
            </a:r>
            <a:r>
              <a:rPr lang="ru-RU" altLang="ru-RU" sz="1800" dirty="0" smtClean="0">
                <a:solidFill>
                  <a:srgbClr val="291B7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одним </a:t>
            </a:r>
            <a:r>
              <a:rPr lang="ru-RU" altLang="ru-RU" sz="1800" dirty="0">
                <a:solidFill>
                  <a:srgbClr val="291B7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бюджетом бюджетной системы Российской Федерации другому бюджету бюджетной системы Российской Федерации</a:t>
            </a:r>
            <a:br>
              <a:rPr lang="ru-RU" altLang="ru-RU" sz="1800" dirty="0">
                <a:solidFill>
                  <a:srgbClr val="291B7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dirty="0" smtClean="0">
              <a:solidFill>
                <a:srgbClr val="291B7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1164" y="1527176"/>
            <a:ext cx="2847975" cy="746125"/>
          </a:xfrm>
        </p:spPr>
        <p:txBody>
          <a:bodyPr/>
          <a:lstStyle/>
          <a:p>
            <a:pPr marR="0" eaLnBrk="1" hangingPunct="1">
              <a:buFont typeface="Arial" pitchFamily="34" charset="0"/>
              <a:buNone/>
            </a:pPr>
            <a:r>
              <a:rPr lang="ru-RU" altLang="ru-RU" sz="2000" dirty="0" smtClean="0"/>
              <a:t>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3234912"/>
            <a:ext cx="2589048" cy="33021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solidFill>
                  <a:srgbClr val="000000"/>
                </a:solidFill>
              </a:rPr>
              <a:t>межбюджетные </a:t>
            </a:r>
            <a:r>
              <a:rPr lang="ru-RU" sz="1500" dirty="0">
                <a:solidFill>
                  <a:srgbClr val="000000"/>
                </a:solidFill>
              </a:rPr>
              <a:t>трансферты, предоставляемые бюджетам муниципальных образований в целях софинансирования расходных обязательств, возникающих при выполнении полномочий органов местного самоуправления по вопросам местного значения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12160" y="3259716"/>
            <a:ext cx="2813656" cy="3277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0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0000"/>
                </a:solidFill>
              </a:rPr>
              <a:t>межбюджетные </a:t>
            </a:r>
            <a:r>
              <a:rPr lang="ru-RU" sz="1400" dirty="0" smtClean="0">
                <a:solidFill>
                  <a:srgbClr val="000000"/>
                </a:solidFill>
              </a:rPr>
              <a:t>трансферты</a:t>
            </a:r>
            <a:r>
              <a:rPr lang="ru-RU" sz="1400" dirty="0">
                <a:solidFill>
                  <a:srgbClr val="000000"/>
                </a:solidFill>
              </a:rPr>
              <a:t>, предоставляемые местным бюджетам в целях финансового обеспечения </a:t>
            </a:r>
            <a:r>
              <a:rPr lang="ru-RU" sz="1400" dirty="0" smtClean="0">
                <a:solidFill>
                  <a:srgbClr val="000000"/>
                </a:solidFill>
              </a:rPr>
              <a:t>расходных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 обязательств  муниципальных </a:t>
            </a:r>
            <a:r>
              <a:rPr lang="ru-RU" sz="1400" dirty="0">
                <a:solidFill>
                  <a:srgbClr val="000000"/>
                </a:solidFill>
              </a:rPr>
              <a:t>образований, возникающих при выполнении государственных полномочий Российской </a:t>
            </a:r>
            <a:r>
              <a:rPr lang="ru-RU" sz="1400" dirty="0" smtClean="0">
                <a:solidFill>
                  <a:srgbClr val="000000"/>
                </a:solidFill>
              </a:rPr>
              <a:t>Феде-рации</a:t>
            </a:r>
            <a:r>
              <a:rPr lang="ru-RU" sz="1400" dirty="0">
                <a:solidFill>
                  <a:srgbClr val="000000"/>
                </a:solidFill>
              </a:rPr>
              <a:t>, субъектов </a:t>
            </a:r>
            <a:r>
              <a:rPr lang="ru-RU" sz="1400" dirty="0" smtClean="0">
                <a:solidFill>
                  <a:srgbClr val="000000"/>
                </a:solidFill>
              </a:rPr>
              <a:t>РФ, </a:t>
            </a:r>
            <a:r>
              <a:rPr lang="ru-RU" sz="1400" dirty="0">
                <a:solidFill>
                  <a:srgbClr val="000000"/>
                </a:solidFill>
              </a:rPr>
              <a:t>переданных для осуществления органам местного самоуправления в установленном порядке.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6946" y="3259716"/>
            <a:ext cx="2514895" cy="3277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rgbClr val="000000"/>
                </a:solidFill>
              </a:rPr>
  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1416844" y="2564904"/>
            <a:ext cx="935037" cy="65183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E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069621" y="2564903"/>
            <a:ext cx="863600" cy="623211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E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6971567" y="2564903"/>
            <a:ext cx="863600" cy="62321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E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12161" y="1916832"/>
            <a:ext cx="2836239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Субвенции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75858" y="1916832"/>
            <a:ext cx="2592287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Субсидии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1560" y="1916832"/>
            <a:ext cx="2520280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Дотации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3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2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controls>
      <mc:AlternateContent xmlns:mc="http://schemas.openxmlformats.org/markup-compatibility/2006">
        <mc:Choice xmlns:v="urn:schemas-microsoft-com:vml" Requires="v">
          <p:control spid="73741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0551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9554" y="343248"/>
            <a:ext cx="8229600" cy="853504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Доля доходов в бюджете на 2018 год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</a:b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Book Antiqu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3756789"/>
              </p:ext>
            </p:extLst>
          </p:nvPr>
        </p:nvGraphicFramePr>
        <p:xfrm>
          <a:off x="285720" y="1052736"/>
          <a:ext cx="8643997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665430"/>
              </p:ext>
            </p:extLst>
          </p:nvPr>
        </p:nvGraphicFramePr>
        <p:xfrm>
          <a:off x="251520" y="1357313"/>
          <a:ext cx="3888432" cy="50721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234775"/>
                <a:gridCol w="1653657"/>
              </a:tblGrid>
              <a:tr h="1268025">
                <a:tc gridSpan="2">
                  <a:txBody>
                    <a:bodyPr/>
                    <a:lstStyle/>
                    <a:p>
                      <a:pPr lvl="1" algn="ctr"/>
                      <a:r>
                        <a:rPr lang="ru-RU" dirty="0" smtClean="0"/>
                        <a:t>Доходы </a:t>
                      </a:r>
                      <a:r>
                        <a:rPr lang="ru-RU" smtClean="0"/>
                        <a:t>бюджета 2018 </a:t>
                      </a:r>
                      <a:r>
                        <a:rPr lang="ru-RU" dirty="0" smtClean="0"/>
                        <a:t>год</a:t>
                      </a:r>
                    </a:p>
                    <a:p>
                      <a:pPr lvl="1"/>
                      <a:r>
                        <a:rPr lang="ru-RU" dirty="0" smtClean="0"/>
                        <a:t> </a:t>
                      </a:r>
                    </a:p>
                    <a:p>
                      <a:pPr lvl="1"/>
                      <a:r>
                        <a:rPr lang="ru-RU" dirty="0" smtClean="0"/>
                        <a:t>ВСЕГО:</a:t>
                      </a:r>
                      <a:r>
                        <a:rPr lang="ru-RU" baseline="0" dirty="0" smtClean="0"/>
                        <a:t>    </a:t>
                      </a:r>
                      <a:r>
                        <a:rPr lang="ru-RU" sz="2000" baseline="0" dirty="0" smtClean="0"/>
                        <a:t>1 421 044   </a:t>
                      </a:r>
                      <a:r>
                        <a:rPr lang="ru-RU" sz="1400" dirty="0" smtClean="0"/>
                        <a:t>тыс. руб.</a:t>
                      </a:r>
                      <a:endParaRPr lang="ru-RU" sz="1400" dirty="0">
                        <a:latin typeface="Book Antiqu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68025">
                <a:tc>
                  <a:txBody>
                    <a:bodyPr/>
                    <a:lstStyle/>
                    <a:p>
                      <a:pPr lvl="1"/>
                      <a:r>
                        <a:rPr lang="ru-RU" dirty="0" smtClean="0"/>
                        <a:t>Налоговые доходы</a:t>
                      </a:r>
                      <a:endParaRPr lang="ru-RU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ru-RU" dirty="0" smtClean="0"/>
                        <a:t>443 150</a:t>
                      </a:r>
                      <a:endParaRPr lang="ru-RU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1268025">
                <a:tc>
                  <a:txBody>
                    <a:bodyPr/>
                    <a:lstStyle/>
                    <a:p>
                      <a:pPr lvl="1"/>
                      <a:r>
                        <a:rPr lang="ru-RU" dirty="0" smtClean="0"/>
                        <a:t>Неналоговые доходы</a:t>
                      </a:r>
                      <a:endParaRPr lang="ru-RU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ru-RU" dirty="0" smtClean="0">
                          <a:latin typeface="Constantia" pitchFamily="18" charset="0"/>
                        </a:rPr>
                        <a:t>64 441</a:t>
                      </a:r>
                    </a:p>
                  </a:txBody>
                  <a:tcPr/>
                </a:tc>
              </a:tr>
              <a:tr h="1268025">
                <a:tc>
                  <a:txBody>
                    <a:bodyPr/>
                    <a:lstStyle/>
                    <a:p>
                      <a:pPr lvl="1"/>
                      <a:r>
                        <a:rPr lang="ru-RU" dirty="0" smtClean="0"/>
                        <a:t>Безвозмездные поступления</a:t>
                      </a:r>
                      <a:endParaRPr lang="ru-RU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ru-RU" dirty="0" smtClean="0"/>
                        <a:t>913453</a:t>
                      </a:r>
                    </a:p>
                    <a:p>
                      <a:pPr lvl="1" algn="r"/>
                      <a:endParaRPr lang="ru-RU" dirty="0" smtClean="0"/>
                    </a:p>
                    <a:p>
                      <a:pPr lvl="1" algn="r"/>
                      <a:endParaRPr lang="ru-RU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60432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controls>
      <mc:AlternateContent xmlns:mc="http://schemas.openxmlformats.org/markup-compatibility/2006">
        <mc:Choice xmlns:v="urn:schemas-microsoft-com:vml" Requires="v">
          <p:control spid="77831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01242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395288" y="483320"/>
            <a:ext cx="8229600" cy="1073472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 доля налоговых доходов бюджета на 2018 год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5431412"/>
              </p:ext>
            </p:extLst>
          </p:nvPr>
        </p:nvGraphicFramePr>
        <p:xfrm>
          <a:off x="472130" y="1340768"/>
          <a:ext cx="8229600" cy="5328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2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8981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3"/>
            <a:ext cx="8229600" cy="792087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 доля неналоговых </a:t>
            </a:r>
            <a:b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бюджета на </a:t>
            </a:r>
            <a:r>
              <a:rPr lang="ru-RU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9016220"/>
              </p:ext>
            </p:extLst>
          </p:nvPr>
        </p:nvGraphicFramePr>
        <p:xfrm>
          <a:off x="395536" y="1268760"/>
          <a:ext cx="8568952" cy="516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928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28600" y="214293"/>
            <a:ext cx="8483600" cy="6455068"/>
          </a:xfrm>
        </p:spPr>
        <p:txBody>
          <a:bodyPr>
            <a:normAutofit fontScale="70000" lnSpcReduction="20000"/>
          </a:bodyPr>
          <a:lstStyle/>
          <a:p>
            <a:pPr marL="274292" indent="-27429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400" dirty="0"/>
              <a:t>	</a:t>
            </a:r>
          </a:p>
          <a:p>
            <a:pPr marL="274292" indent="-27429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1400" i="1" dirty="0" smtClean="0"/>
          </a:p>
          <a:p>
            <a:pPr marL="274292" indent="-274292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400" i="1" dirty="0" smtClean="0"/>
              <a:t>	</a:t>
            </a:r>
            <a:r>
              <a:rPr lang="ru-RU" sz="1600" b="1" i="1" dirty="0" smtClean="0">
                <a:solidFill>
                  <a:srgbClr val="6600CC"/>
                </a:solidFill>
                <a:latin typeface="Garamond" pitchFamily="18" charset="0"/>
              </a:rPr>
              <a:t>		</a:t>
            </a:r>
          </a:p>
          <a:p>
            <a:pPr marL="274292" indent="-274292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1600" b="1" i="1" dirty="0" smtClean="0">
              <a:solidFill>
                <a:srgbClr val="6600CC"/>
              </a:solidFill>
              <a:latin typeface="Garamond" pitchFamily="18" charset="0"/>
            </a:endParaRPr>
          </a:p>
          <a:p>
            <a:pPr marL="274292" indent="-274292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</a:t>
            </a:r>
          </a:p>
          <a:p>
            <a:pPr marL="274292" indent="-274292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Сухой Лог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274292" indent="-274292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3200" b="1" i="1" dirty="0" smtClean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292" indent="-274292" algn="just" eaLnBrk="1" fontAlgn="auto" hangingPunct="1">
              <a:lnSpc>
                <a:spcPct val="14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2200" dirty="0" smtClean="0"/>
              <a:t>                        </a:t>
            </a:r>
            <a:r>
              <a:rPr lang="ru-RU" sz="2200" dirty="0" smtClean="0"/>
              <a:t> </a:t>
            </a:r>
            <a:r>
              <a:rPr lang="ru-RU" sz="1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житель городского округа должен иметь возможность в полном объеме получить  информацию о том, сколько городской округ зарабатывает и сколько тратит, какие программы являются для нас приоритетными, каких результатов мы хотим добиться. Не в первый раз мы разрабатываем финансовый документ, способный в доступной форме объяснить, как формируется бюджет городского округа Сухой Лог. Проект бюджета – это очень сложный и объемный документ, непростой для восприятия даже профессиональных экономистов и финансистов. Основной целью бюджетной политики городского округа является обеспечение сбалансированности местного бюджета и повышения качества управления бюджетным процессом. И мы заинтересованы в участии как можно большего числа граждан в бюджетном процессе. Для нас важно мнение каждого гражданина как по совершенствованию бюджетного процесса, так и по формированию доходной и расходной части бюджета. Уважаемые горожане, Вам предлагается упрощенная версия бюджетного документа, которая использует неформальный язык и доступные форматы, чтобы облегчить понимание бюджета для граждан в форме презентационного материала - «Бюджет для граждан».</a:t>
            </a:r>
          </a:p>
          <a:p>
            <a:pPr marL="0" indent="457153" algn="just" eaLnBrk="1" fontAlgn="auto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Специалистами </a:t>
            </a:r>
            <a:r>
              <a:rPr lang="ru-RU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Финансового управления Администрации городского округа Сухой Лог разработан информационно-аналитический материал о бюджете городского округа Сухой Лог на </a:t>
            </a:r>
            <a:r>
              <a:rPr lang="ru-RU" sz="1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 и плановый период 2019 и 2020 годов, </a:t>
            </a:r>
            <a:r>
              <a:rPr lang="ru-RU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котором отражены основные цели, задачи и ориентиры бюджетной политики, приведено обоснование муниципальных расходов и описание планируемых количественных и качественных результатов в понятной для неподготовленных пользователей информативной и компактной форме. 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1600" i="1" dirty="0">
              <a:solidFill>
                <a:srgbClr val="6600CC"/>
              </a:solidFill>
              <a:latin typeface="Garamond" pitchFamily="18" charset="0"/>
            </a:endParaRP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600" b="1" dirty="0">
                <a:solidFill>
                  <a:srgbClr val="6600CC"/>
                </a:solidFill>
                <a:latin typeface="Garamond" pitchFamily="18" charset="0"/>
              </a:rPr>
              <a:t>			</a:t>
            </a:r>
            <a:r>
              <a:rPr lang="ru-RU" sz="1600" b="1" dirty="0">
                <a:solidFill>
                  <a:srgbClr val="7030A0"/>
                </a:solidFill>
                <a:latin typeface="Garamond" pitchFamily="18" charset="0"/>
              </a:rPr>
              <a:t>      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городского округа Сухой Лог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			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Р.Ю. Валов</a:t>
            </a:r>
            <a:endParaRPr lang="ru-RU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292" indent="-27429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1400" dirty="0"/>
          </a:p>
        </p:txBody>
      </p:sp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http://glava.goslog.ru/upload/main/5e8/GLAVA-SUKHOY-LOG11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1008112" cy="1440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51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 доля безвозмездных поступлений 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2018 год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3193197"/>
              </p:ext>
            </p:extLst>
          </p:nvPr>
        </p:nvGraphicFramePr>
        <p:xfrm>
          <a:off x="683568" y="1340768"/>
          <a:ext cx="784887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60432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7416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546" y="260648"/>
            <a:ext cx="8259933" cy="576064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Cambria" pitchFamily="18" charset="0"/>
              </a:rPr>
              <a:t>Доходы </a:t>
            </a:r>
            <a:r>
              <a:rPr lang="ru-RU" sz="3200" b="1" dirty="0" smtClean="0">
                <a:solidFill>
                  <a:srgbClr val="7030A0"/>
                </a:solidFill>
                <a:latin typeface="Cambria" pitchFamily="18" charset="0"/>
              </a:rPr>
              <a:t>бюджета</a:t>
            </a:r>
            <a:endParaRPr lang="ru-RU" sz="3200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909276671"/>
              </p:ext>
            </p:extLst>
          </p:nvPr>
        </p:nvGraphicFramePr>
        <p:xfrm>
          <a:off x="359532" y="1206044"/>
          <a:ext cx="8640960" cy="1574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619672" y="836712"/>
            <a:ext cx="67687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 (НДФЛ)</a:t>
            </a:r>
            <a:r>
              <a:rPr lang="ru-RU" b="1" dirty="0">
                <a:solidFill>
                  <a:srgbClr val="0070C0"/>
                </a:solidFill>
              </a:rPr>
              <a:t/>
            </a:r>
            <a:br>
              <a:rPr lang="ru-RU" b="1" dirty="0">
                <a:solidFill>
                  <a:srgbClr val="0070C0"/>
                </a:solidFill>
              </a:rPr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52878" y="2780928"/>
            <a:ext cx="8136904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1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</a:t>
            </a:r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налога на доходы физических лиц на </a:t>
            </a:r>
            <a:r>
              <a:rPr lang="ru-RU" sz="1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</a:p>
          <a:p>
            <a:pPr algn="just"/>
            <a:r>
              <a:rPr lang="ru-RU" sz="1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определены исходя из динамики поступлений за ряд лет, показателей прогноза социально-экономического развития городского округа Сухой Лог, уровня собираемости, налоговых вычетов, льгот, и нормативов отчислений в бюджет городского округа Сухой Лог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445009392"/>
              </p:ext>
            </p:extLst>
          </p:nvPr>
        </p:nvGraphicFramePr>
        <p:xfrm>
          <a:off x="472858" y="4337720"/>
          <a:ext cx="8496944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23528" y="836712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</a:rPr>
              <a:t>тыс</a:t>
            </a:r>
            <a:r>
              <a:rPr lang="ru-RU" sz="1400" b="1" dirty="0" smtClean="0">
                <a:latin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</a:rPr>
              <a:t>руб</a:t>
            </a:r>
            <a:r>
              <a:rPr lang="ru-RU" sz="1400" b="1" dirty="0" smtClean="0"/>
              <a:t>.</a:t>
            </a:r>
            <a:endParaRPr lang="ru-RU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55684" y="3494330"/>
            <a:ext cx="8075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D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норматива отчислений в бюджет городского округа по НДФЛ и динамика поступлений по НДФЛ в бюджет городского округа Сухой Лог </a:t>
            </a:r>
            <a:endParaRPr lang="ru-RU" b="1" dirty="0">
              <a:solidFill>
                <a:srgbClr val="002D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2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3478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72339" y="2623944"/>
            <a:ext cx="8424935" cy="1080120"/>
          </a:xfrm>
        </p:spPr>
        <p:txBody>
          <a:bodyPr/>
          <a:lstStyle/>
          <a:p>
            <a:pPr algn="just"/>
            <a:r>
              <a:rPr lang="ru-RU" sz="1300" dirty="0" smtClean="0">
                <a:solidFill>
                  <a:srgbClr val="0070C0"/>
                </a:solidFill>
              </a:rPr>
              <a:t>                </a:t>
            </a:r>
            <a:endParaRPr lang="ru-RU" sz="13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692696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</a:rPr>
              <a:t>тыс</a:t>
            </a:r>
            <a:r>
              <a:rPr lang="ru-RU" sz="1400" b="1" dirty="0" smtClean="0">
                <a:latin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</a:rPr>
              <a:t>руб</a:t>
            </a:r>
            <a:r>
              <a:rPr lang="ru-RU" sz="1400" b="1" dirty="0" smtClean="0"/>
              <a:t>.</a:t>
            </a:r>
            <a:endParaRPr lang="ru-RU" sz="1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476672"/>
            <a:ext cx="6552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782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</a:t>
            </a:r>
          </a:p>
          <a:p>
            <a:pPr algn="ctr"/>
            <a:endParaRPr lang="ru-RU" sz="2400" b="1" dirty="0">
              <a:solidFill>
                <a:srgbClr val="006C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273891"/>
              </p:ext>
            </p:extLst>
          </p:nvPr>
        </p:nvGraphicFramePr>
        <p:xfrm>
          <a:off x="368300" y="892175"/>
          <a:ext cx="8509000" cy="270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5" name="Лист" r:id="rId4" imgW="5162449" imgH="1428727" progId="Excel.Sheet.8">
                  <p:embed/>
                </p:oleObj>
              </mc:Choice>
              <mc:Fallback>
                <p:oleObj name="Лист" r:id="rId4" imgW="5162449" imgH="1428727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" y="892175"/>
                        <a:ext cx="8509000" cy="2700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01179" y="4437112"/>
            <a:ext cx="8419293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>
                <a:solidFill>
                  <a:srgbClr val="055771"/>
                </a:solidFill>
                <a:latin typeface="Times New Roman" panose="02020603050405020304" pitchFamily="18" charset="0"/>
              </a:rPr>
              <a:t>             </a:t>
            </a:r>
            <a:r>
              <a:rPr lang="ru-RU" sz="14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акцизов на автомобильный и прямогонный бензин, дизельное топливо, моторные масла для дизельных и (или) карбюраторных </a:t>
            </a:r>
            <a:r>
              <a:rPr lang="ru-RU" sz="1400" b="1" dirty="0" smtClean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двигателей</a:t>
            </a:r>
            <a:r>
              <a:rPr lang="ru-RU" sz="14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производимые на территории Российской Федерации (далее – акцизы на нефтепродукты), на </a:t>
            </a:r>
            <a:r>
              <a:rPr lang="ru-RU" sz="1400" b="1" dirty="0" smtClean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4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dirty="0" smtClean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4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запланировано исходя из ожидаемого поступления по данному доходному источнику на </a:t>
            </a:r>
            <a:r>
              <a:rPr lang="ru-RU" sz="1400" b="1" dirty="0" smtClean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14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норматива отчислений в бюджет городского округа Сухой Лог, предусмотренного проектом Закона Свердловской области «Об областном бюджете на </a:t>
            </a:r>
            <a:r>
              <a:rPr lang="ru-RU" sz="1400" b="1" dirty="0" smtClean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4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400" b="1" dirty="0" smtClean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4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b="1" dirty="0" smtClean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4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годов», на </a:t>
            </a:r>
            <a:r>
              <a:rPr lang="ru-RU" sz="1400" b="1" dirty="0" smtClean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4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400" b="1" dirty="0" smtClean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0,16512%, </a:t>
            </a:r>
            <a:r>
              <a:rPr lang="ru-RU" sz="14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b="1" dirty="0" smtClean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4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400" b="1" dirty="0" smtClean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0,16512%, </a:t>
            </a:r>
            <a:r>
              <a:rPr lang="ru-RU" sz="14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b="1" dirty="0" smtClean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4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400" b="1" dirty="0" smtClean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0,16512% </a:t>
            </a:r>
            <a:r>
              <a:rPr lang="ru-RU" sz="14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</a:t>
            </a:r>
            <a:r>
              <a:rPr lang="ru-RU" sz="1400" b="1" dirty="0" smtClean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14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– </a:t>
            </a:r>
            <a:r>
              <a:rPr lang="ru-RU" sz="1400" b="1" dirty="0" smtClean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0,16655%).</a:t>
            </a:r>
            <a:endParaRPr lang="ru-RU" sz="1400" b="1" dirty="0">
              <a:solidFill>
                <a:srgbClr val="0557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300" b="1" dirty="0">
              <a:solidFill>
                <a:srgbClr val="05577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60432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1006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568952" cy="36004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dirty="0" smtClean="0">
              <a:solidFill>
                <a:srgbClr val="7030A0"/>
              </a:solidFill>
              <a:latin typeface="Cambria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23528" y="2204864"/>
            <a:ext cx="8424935" cy="1080120"/>
          </a:xfrm>
        </p:spPr>
        <p:txBody>
          <a:bodyPr/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</a:rPr>
              <a:t>                  </a:t>
            </a:r>
            <a:r>
              <a:rPr lang="ru-RU" sz="1300" dirty="0" smtClean="0">
                <a:latin typeface="Times New Roman" panose="02020603050405020304" pitchFamily="18" charset="0"/>
              </a:rPr>
              <a:t>Поступления налога на 2018-2020 годы, рассчитаны исходя </a:t>
            </a:r>
            <a:r>
              <a:rPr lang="ru-RU" sz="1300" dirty="0">
                <a:latin typeface="Times New Roman" panose="02020603050405020304" pitchFamily="18" charset="0"/>
              </a:rPr>
              <a:t>из данных о стоимости имущества</a:t>
            </a:r>
            <a:r>
              <a:rPr lang="ru-RU" sz="1300" dirty="0" smtClean="0">
                <a:latin typeface="Times New Roman" panose="02020603050405020304" pitchFamily="18" charset="0"/>
              </a:rPr>
              <a:t>, </a:t>
            </a:r>
            <a:r>
              <a:rPr lang="ru-RU" sz="1300" dirty="0">
                <a:latin typeface="Times New Roman" panose="02020603050405020304" pitchFamily="18" charset="0"/>
              </a:rPr>
              <a:t>налоговых льгот и налоговых ставок, установленных Налоговым кодексом Российской Федерации и решением Думы городского округа от 27.11.2014 №294-РД «Об установлении налога на имущество физических лиц</a:t>
            </a:r>
            <a:r>
              <a:rPr lang="ru-RU" sz="1300" dirty="0" smtClean="0">
                <a:latin typeface="Times New Roman" panose="02020603050405020304" pitchFamily="18" charset="0"/>
              </a:rPr>
              <a:t>».</a:t>
            </a:r>
            <a:endParaRPr lang="ru-RU" sz="13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686730002"/>
              </p:ext>
            </p:extLst>
          </p:nvPr>
        </p:nvGraphicFramePr>
        <p:xfrm>
          <a:off x="323528" y="620688"/>
          <a:ext cx="8496944" cy="1514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95536" y="21116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</a:rPr>
              <a:t>тыс</a:t>
            </a:r>
            <a:r>
              <a:rPr lang="ru-RU" sz="1400" b="1" dirty="0" smtClean="0">
                <a:latin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</a:rPr>
              <a:t>руб</a:t>
            </a:r>
            <a:r>
              <a:rPr lang="ru-RU" sz="1400" b="1" dirty="0" smtClean="0"/>
              <a:t>.</a:t>
            </a:r>
            <a:endParaRPr lang="ru-RU" sz="1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21655" y="3244334"/>
            <a:ext cx="51006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налог на вмененный доход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005667"/>
              </p:ext>
            </p:extLst>
          </p:nvPr>
        </p:nvGraphicFramePr>
        <p:xfrm>
          <a:off x="558800" y="3705225"/>
          <a:ext cx="8207375" cy="200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9" name="Лист" r:id="rId5" imgW="4981457" imgH="1857507" progId="Excel.Sheet.8">
                  <p:embed/>
                </p:oleObj>
              </mc:Choice>
              <mc:Fallback>
                <p:oleObj name="Лист" r:id="rId5" imgW="4981457" imgH="1857507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3705225"/>
                        <a:ext cx="8207375" cy="200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98342" y="5661248"/>
            <a:ext cx="849694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>
                <a:solidFill>
                  <a:srgbClr val="005C2A"/>
                </a:solidFill>
                <a:latin typeface="Times New Roman" panose="02020603050405020304" pitchFamily="18" charset="0"/>
              </a:rPr>
              <a:t>             Прогноз </a:t>
            </a:r>
            <a:r>
              <a:rPr lang="ru-RU" sz="1300" b="1" dirty="0">
                <a:solidFill>
                  <a:srgbClr val="005C2A"/>
                </a:solidFill>
                <a:latin typeface="Times New Roman" panose="02020603050405020304" pitchFamily="18" charset="0"/>
              </a:rPr>
              <a:t>поступлений единого налога на вмененный доход для отдельных видов деятельности на </a:t>
            </a:r>
            <a:r>
              <a:rPr lang="ru-RU" sz="1300" b="1" dirty="0" smtClean="0">
                <a:solidFill>
                  <a:srgbClr val="005C2A"/>
                </a:solidFill>
                <a:latin typeface="Times New Roman" panose="02020603050405020304" pitchFamily="18" charset="0"/>
              </a:rPr>
              <a:t>2018 </a:t>
            </a:r>
            <a:r>
              <a:rPr lang="ru-RU" sz="1300" b="1" dirty="0">
                <a:solidFill>
                  <a:srgbClr val="005C2A"/>
                </a:solidFill>
                <a:latin typeface="Times New Roman" panose="02020603050405020304" pitchFamily="18" charset="0"/>
              </a:rPr>
              <a:t>– </a:t>
            </a:r>
            <a:r>
              <a:rPr lang="ru-RU" sz="1300" b="1" dirty="0" smtClean="0">
                <a:solidFill>
                  <a:srgbClr val="005C2A"/>
                </a:solidFill>
                <a:latin typeface="Times New Roman" panose="02020603050405020304" pitchFamily="18" charset="0"/>
              </a:rPr>
              <a:t>2020 </a:t>
            </a:r>
            <a:r>
              <a:rPr lang="ru-RU" sz="1300" b="1" dirty="0">
                <a:solidFill>
                  <a:srgbClr val="005C2A"/>
                </a:solidFill>
                <a:latin typeface="Times New Roman" panose="02020603050405020304" pitchFamily="18" charset="0"/>
              </a:rPr>
              <a:t>годы рассчитан исходя из динамики поступлений в </a:t>
            </a:r>
            <a:r>
              <a:rPr lang="ru-RU" sz="1300" b="1" dirty="0" smtClean="0">
                <a:solidFill>
                  <a:srgbClr val="005C2A"/>
                </a:solidFill>
                <a:latin typeface="Times New Roman" panose="02020603050405020304" pitchFamily="18" charset="0"/>
              </a:rPr>
              <a:t>2016 </a:t>
            </a:r>
            <a:r>
              <a:rPr lang="ru-RU" sz="1300" b="1" dirty="0">
                <a:solidFill>
                  <a:srgbClr val="005C2A"/>
                </a:solidFill>
                <a:latin typeface="Times New Roman" panose="02020603050405020304" pitchFamily="18" charset="0"/>
              </a:rPr>
              <a:t>году, ожидаемой оценки поступлений </a:t>
            </a:r>
            <a:r>
              <a:rPr lang="ru-RU" sz="1300" b="1" dirty="0" smtClean="0">
                <a:solidFill>
                  <a:srgbClr val="005C2A"/>
                </a:solidFill>
                <a:latin typeface="Times New Roman" panose="02020603050405020304" pitchFamily="18" charset="0"/>
              </a:rPr>
              <a:t>2017 </a:t>
            </a:r>
            <a:r>
              <a:rPr lang="ru-RU" sz="1300" b="1" dirty="0">
                <a:solidFill>
                  <a:srgbClr val="005C2A"/>
                </a:solidFill>
                <a:latin typeface="Times New Roman" panose="02020603050405020304" pitchFamily="18" charset="0"/>
              </a:rPr>
              <a:t>года, коэффициентов роста. </a:t>
            </a:r>
          </a:p>
        </p:txBody>
      </p:sp>
      <p:pic>
        <p:nvPicPr>
          <p:cNvPr id="9" name="Picture 18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60432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8546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40432"/>
            <a:ext cx="8352928" cy="484312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23528" y="3140968"/>
            <a:ext cx="8496944" cy="720080"/>
          </a:xfrm>
        </p:spPr>
        <p:txBody>
          <a:bodyPr/>
          <a:lstStyle/>
          <a:p>
            <a:pPr algn="just"/>
            <a:r>
              <a:rPr lang="ru-RU" sz="1400" dirty="0" smtClean="0"/>
              <a:t>             </a:t>
            </a:r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</a:t>
            </a:r>
            <a:r>
              <a:rPr lang="ru-RU" sz="1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земельного налога в </a:t>
            </a:r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 определен </a:t>
            </a:r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исходя </a:t>
            </a:r>
            <a:r>
              <a:rPr lang="ru-RU" sz="1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сложившейся динамики поступления налога, темпов роста по отношению к предыдущему году, налоговых льгот и налоговых ставок, установленных Налоговым кодексом Российской Федерации и решением Думы городского округа от 26.11.2015 №387-РД «Об утверждении Положения о земельном налоге на территории городского округа Сухой Лог».</a:t>
            </a:r>
          </a:p>
          <a:p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419368196"/>
              </p:ext>
            </p:extLst>
          </p:nvPr>
        </p:nvGraphicFramePr>
        <p:xfrm>
          <a:off x="323528" y="1124744"/>
          <a:ext cx="8568952" cy="1564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02383" y="548680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тыс. руб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647564" y="3789040"/>
            <a:ext cx="792088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5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Госпошлина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Объект 9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172296713"/>
              </p:ext>
            </p:extLst>
          </p:nvPr>
        </p:nvGraphicFramePr>
        <p:xfrm>
          <a:off x="323528" y="4005064"/>
          <a:ext cx="8568952" cy="1836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23528" y="5949280"/>
            <a:ext cx="856895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1300" b="1" dirty="0" smtClean="0">
                <a:solidFill>
                  <a:srgbClr val="8A5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</a:t>
            </a:r>
            <a:r>
              <a:rPr lang="ru-RU" sz="1300" b="1" dirty="0">
                <a:solidFill>
                  <a:srgbClr val="8A5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пошлины на </a:t>
            </a:r>
            <a:r>
              <a:rPr lang="ru-RU" sz="1300" b="1" dirty="0" smtClean="0">
                <a:solidFill>
                  <a:srgbClr val="8A5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300" b="1" dirty="0">
                <a:solidFill>
                  <a:srgbClr val="8A5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00" b="1" dirty="0" smtClean="0">
                <a:solidFill>
                  <a:srgbClr val="8A5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300" b="1" dirty="0">
                <a:solidFill>
                  <a:srgbClr val="8A5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выполнен на основе оценки поступлений за </a:t>
            </a:r>
            <a:r>
              <a:rPr lang="ru-RU" sz="1300" b="1" dirty="0" smtClean="0">
                <a:solidFill>
                  <a:srgbClr val="8A5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1300" b="1" dirty="0">
                <a:solidFill>
                  <a:srgbClr val="8A5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с учетом коэффициентов роста.</a:t>
            </a:r>
          </a:p>
        </p:txBody>
      </p:sp>
      <p:pic>
        <p:nvPicPr>
          <p:cNvPr id="9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2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7012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05992"/>
            <a:ext cx="8229600" cy="562768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поступления доходов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6813964"/>
              </p:ext>
            </p:extLst>
          </p:nvPr>
        </p:nvGraphicFramePr>
        <p:xfrm>
          <a:off x="323529" y="1196752"/>
          <a:ext cx="861950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2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7872338" y="1208559"/>
            <a:ext cx="7826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>
                <a:latin typeface="Book Antiqua" pitchFamily="18" charset="0"/>
              </a:rPr>
              <a:t>тыс.руб.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98772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500063" y="116633"/>
            <a:ext cx="8229600" cy="432047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Структура поступлений доходов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9803326"/>
              </p:ext>
            </p:extLst>
          </p:nvPr>
        </p:nvGraphicFramePr>
        <p:xfrm>
          <a:off x="395536" y="633984"/>
          <a:ext cx="8496944" cy="618233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160240"/>
                <a:gridCol w="1152128"/>
                <a:gridCol w="1224136"/>
                <a:gridCol w="1152128"/>
                <a:gridCol w="1296144"/>
                <a:gridCol w="1512168"/>
              </a:tblGrid>
              <a:tr h="634776"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Факт</a:t>
                      </a:r>
                      <a:r>
                        <a:rPr lang="ru-RU" sz="1200" baseline="0" dirty="0" smtClean="0"/>
                        <a:t> за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2016 год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Ожидаемое поступление </a:t>
                      </a:r>
                    </a:p>
                    <a:p>
                      <a:pPr algn="ctr"/>
                      <a:r>
                        <a:rPr lang="ru-RU" sz="1200" dirty="0" smtClean="0"/>
                        <a:t>за 2017 год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Прогноз на</a:t>
                      </a:r>
                    </a:p>
                    <a:p>
                      <a:pPr algn="ctr"/>
                      <a:r>
                        <a:rPr lang="ru-RU" sz="1200" dirty="0" smtClean="0"/>
                        <a:t>2018 год</a:t>
                      </a:r>
                      <a:endParaRPr lang="ru-RU" sz="1200" dirty="0" smtClean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Прогноз на</a:t>
                      </a:r>
                    </a:p>
                    <a:p>
                      <a:pPr algn="ctr"/>
                      <a:r>
                        <a:rPr lang="ru-RU" sz="1200" dirty="0" smtClean="0"/>
                        <a:t>2019 год</a:t>
                      </a:r>
                      <a:endParaRPr lang="ru-RU" sz="1200" dirty="0" smtClean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Прогноз на</a:t>
                      </a:r>
                    </a:p>
                    <a:p>
                      <a:pPr algn="ctr"/>
                      <a:r>
                        <a:rPr lang="ru-RU" sz="1200" dirty="0" smtClean="0"/>
                        <a:t>2020 год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26927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Налоговые, из них: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577 612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439 929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443 150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491 410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519 969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579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 на доходы физических лиц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462 543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Book Antiqua" pitchFamily="18" charset="0"/>
                        </a:rPr>
                        <a:t>329 337</a:t>
                      </a: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329 864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373 461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398 283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  <a:tr h="43579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Акцизы по</a:t>
                      </a:r>
                      <a:r>
                        <a:rPr lang="ru-RU" sz="1200" baseline="0" dirty="0" smtClean="0"/>
                        <a:t> подакцизным товарам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22 371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15 710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17 276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19 487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20 652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  <a:tr h="43579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Налоги на совокупный доход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37 449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38 385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37 615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38 161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38 736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  <a:tr h="26996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Налоги на имущество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48 086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49 072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50 872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52 575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54 362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  <a:tr h="28868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Государственная пошлина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7 160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7 425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7 523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7 726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7 935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  <a:tr h="26927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Неналоговые, из</a:t>
                      </a:r>
                      <a:r>
                        <a:rPr lang="ru-RU" sz="1400" baseline="0" dirty="0" smtClean="0"/>
                        <a:t> них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103 775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120 216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64 441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64 726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64 596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729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 от использования имущества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43 202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41 593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40 225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39 925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39 725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  <a:tr h="61845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 от продажи имущества</a:t>
                      </a:r>
                      <a:r>
                        <a:rPr lang="ru-RU" sz="1200" baseline="0" dirty="0" smtClean="0"/>
                        <a:t> и земельных участков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50 029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15 695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17 655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18 041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17 938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  <a:tr h="43729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Безвозмездные поступления, из них: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750 710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1 038 466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913 453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834 619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822 153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927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Дотации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4 497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4 497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3 598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5 240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5 989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  <a:tr h="26927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Субсидии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152 609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437 225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313 935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227 798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199 143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  <a:tr h="26927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Субвенции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567 425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596 598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595 920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601 581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617 021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  <a:tr h="43579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Иные межбюджетные трансферты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34 010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3 100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  <a:tr h="26834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Всего доходов</a:t>
                      </a:r>
                      <a:endParaRPr lang="ru-RU" sz="16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1 432 097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1 598 611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1 421 044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1 390 755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1 406 718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3556" name="TextBox 19"/>
          <p:cNvSpPr txBox="1">
            <a:spLocks noChangeArrowheads="1"/>
          </p:cNvSpPr>
          <p:nvPr/>
        </p:nvSpPr>
        <p:spPr bwMode="auto">
          <a:xfrm>
            <a:off x="7655872" y="273199"/>
            <a:ext cx="7826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>
                <a:latin typeface="Book Antiqua" pitchFamily="18" charset="0"/>
              </a:rPr>
              <a:t>тыс.руб.</a:t>
            </a:r>
            <a:endParaRPr lang="ru-RU" sz="1200" dirty="0"/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328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500063" y="411312"/>
            <a:ext cx="7779107" cy="1289496"/>
          </a:xfrm>
        </p:spPr>
        <p:txBody>
          <a:bodyPr/>
          <a:lstStyle/>
          <a:p>
            <a:pPr algn="ctr" eaLnBrk="1" hangingPunct="1"/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Изменение норматива отчислений в бюджет городского округа по налогу на доходы физических лиц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1653311"/>
              </p:ext>
            </p:extLst>
          </p:nvPr>
        </p:nvGraphicFramePr>
        <p:xfrm>
          <a:off x="524500" y="1772816"/>
          <a:ext cx="8147252" cy="4425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126"/>
                <a:gridCol w="1332689"/>
                <a:gridCol w="1332689"/>
                <a:gridCol w="1293374"/>
                <a:gridCol w="1293374"/>
              </a:tblGrid>
              <a:tr h="1892056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     Норматив,</a:t>
                      </a:r>
                      <a:r>
                        <a:rPr lang="ru-RU" sz="2800" baseline="0" dirty="0" smtClean="0"/>
                        <a:t>  </a:t>
                      </a:r>
                    </a:p>
                    <a:p>
                      <a:r>
                        <a:rPr lang="ru-RU" sz="2800" baseline="0" dirty="0" smtClean="0"/>
                        <a:t>            %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2015 год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aseline="0" dirty="0" smtClean="0"/>
                        <a:t>2016 год</a:t>
                      </a:r>
                      <a:endParaRPr lang="ru-RU" sz="2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2017 год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2018-2020</a:t>
                      </a:r>
                    </a:p>
                    <a:p>
                      <a:pPr algn="ctr"/>
                      <a:r>
                        <a:rPr lang="ru-RU" sz="2800" dirty="0" smtClean="0"/>
                        <a:t>Годы</a:t>
                      </a:r>
                      <a:endParaRPr lang="ru-RU" sz="2800" dirty="0"/>
                    </a:p>
                  </a:txBody>
                  <a:tcPr/>
                </a:tc>
              </a:tr>
              <a:tr h="2533147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норматив отчислений от НДФЛ по БК  РФ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63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74 </a:t>
                      </a:r>
                    </a:p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51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47</a:t>
                      </a:r>
                    </a:p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Стрелка вниз 5"/>
          <p:cNvSpPr/>
          <p:nvPr/>
        </p:nvSpPr>
        <p:spPr>
          <a:xfrm>
            <a:off x="6444208" y="4656130"/>
            <a:ext cx="538818" cy="7947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 вверх 6"/>
          <p:cNvSpPr/>
          <p:nvPr/>
        </p:nvSpPr>
        <p:spPr>
          <a:xfrm>
            <a:off x="5161555" y="4614128"/>
            <a:ext cx="576064" cy="79473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740352" y="4731023"/>
            <a:ext cx="538818" cy="7947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67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7890041" cy="72008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500" b="1" dirty="0" smtClean="0">
                <a:solidFill>
                  <a:srgbClr val="C00000"/>
                </a:solidFill>
                <a:latin typeface="Cambria" pitchFamily="18" charset="0"/>
              </a:rPr>
              <a:t>5 предприятий, формирующих треть налоговых доходов бюджета городского округа Сухой Лог</a:t>
            </a:r>
            <a:br>
              <a:rPr lang="ru-RU" sz="2500" b="1" dirty="0" smtClean="0">
                <a:solidFill>
                  <a:srgbClr val="C00000"/>
                </a:solidFill>
                <a:latin typeface="Cambria" pitchFamily="18" charset="0"/>
              </a:rPr>
            </a:br>
            <a:endParaRPr lang="ru-RU" sz="2500" dirty="0" smtClean="0">
              <a:solidFill>
                <a:srgbClr val="C00000"/>
              </a:solidFill>
              <a:latin typeface="Cambria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6759672"/>
              </p:ext>
            </p:extLst>
          </p:nvPr>
        </p:nvGraphicFramePr>
        <p:xfrm>
          <a:off x="467544" y="1268760"/>
          <a:ext cx="822960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619672" y="2060848"/>
            <a:ext cx="6120680" cy="3240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102939465"/>
              </p:ext>
            </p:extLst>
          </p:nvPr>
        </p:nvGraphicFramePr>
        <p:xfrm>
          <a:off x="467544" y="1196752"/>
          <a:ext cx="799288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60432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53619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39552" y="908720"/>
            <a:ext cx="4752528" cy="149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 anchor="ctr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РАСХОДЫ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 БЮДЖЕТА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– </a:t>
            </a:r>
          </a:p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выплачиваемые из бюджета 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Garamond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денежные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средства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  <a:p>
            <a:pPr algn="ctr"/>
            <a:endParaRPr lang="ru-RU" sz="700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78566207"/>
              </p:ext>
            </p:extLst>
          </p:nvPr>
        </p:nvGraphicFramePr>
        <p:xfrm>
          <a:off x="467544" y="1445702"/>
          <a:ext cx="8331416" cy="4863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9744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3058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Основные социально – экономические показатели 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городского  округа Сухой Лог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914580"/>
              </p:ext>
            </p:extLst>
          </p:nvPr>
        </p:nvGraphicFramePr>
        <p:xfrm>
          <a:off x="1187624" y="1772816"/>
          <a:ext cx="7008440" cy="374441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696072"/>
                <a:gridCol w="1080120"/>
                <a:gridCol w="1152128"/>
                <a:gridCol w="1080120"/>
              </a:tblGrid>
              <a:tr h="56028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 (факт)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 (оценка)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 (прогноз)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591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Численность населения (среднегодовая), (человек)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48 676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48 650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48 650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Индекс потребительских цен, (%)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Уровень безработицы, (%)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Среднемесячная заработная плата, (руб.)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30 379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32 202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33 812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Прожиточный минимум, (руб.)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9 162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10 608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Прогноз объемов жилищного строительства, (</a:t>
                      </a:r>
                      <a:r>
                        <a:rPr lang="ru-RU" sz="1400" dirty="0" err="1" smtClean="0"/>
                        <a:t>кв.м</a:t>
                      </a:r>
                      <a:r>
                        <a:rPr lang="ru-RU" sz="1400" dirty="0" smtClean="0"/>
                        <a:t>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14 503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16 300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17 000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4393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593414" y="1024370"/>
            <a:ext cx="8136904" cy="4464496"/>
          </a:xfrm>
          <a:prstGeom prst="rect">
            <a:avLst/>
          </a:prstGeom>
        </p:spPr>
        <p:txBody>
          <a:bodyPr/>
          <a:lstStyle>
            <a:lvl1pPr marL="273022" indent="-27302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C007F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697" indent="-246037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5" indent="-246037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327" indent="-20952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C007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1937" indent="-20952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8007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180" indent="-21029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041" indent="-182861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332" indent="-182861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624" indent="-182861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Бюджет 2018 года - это программный бюджет, направлен на повышение эффективности расходования </a:t>
            </a:r>
          </a:p>
          <a:p>
            <a:pPr marL="0" indent="0" algn="ctr">
              <a:buNone/>
              <a:defRPr/>
            </a:pP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бюджетных средств.</a:t>
            </a:r>
          </a:p>
          <a:p>
            <a:pPr marL="0" indent="0" algn="just">
              <a:buNone/>
              <a:defRPr/>
            </a:pPr>
            <a:endParaRPr lang="ru-RU" sz="2400" dirty="0">
              <a:latin typeface="+mj-lt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3086436" y="3212976"/>
            <a:ext cx="3429000" cy="78581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2">
                <a:lumMod val="75000"/>
              </a:schemeClr>
            </a:solidFill>
            <a:headEnd type="none" w="med" len="med"/>
            <a:tailEnd type="oval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/>
          <a:p>
            <a:pPr algn="ctr">
              <a:defRPr/>
            </a:pPr>
            <a:r>
              <a:rPr lang="ru-RU" sz="2000" b="1" dirty="0">
                <a:latin typeface="Cambria" panose="02040503050406030204" pitchFamily="18" charset="0"/>
                <a:ea typeface="Batang" panose="02030600000101010101" pitchFamily="18" charset="-127"/>
              </a:rPr>
              <a:t>Расходы бюджета </a:t>
            </a:r>
            <a:r>
              <a:rPr lang="ru-RU" sz="2000" dirty="0">
                <a:latin typeface="Cambria" panose="02040503050406030204" pitchFamily="18" charset="0"/>
                <a:ea typeface="Batang" panose="02030600000101010101" pitchFamily="18" charset="-127"/>
              </a:rPr>
              <a:t>распределены по:</a:t>
            </a: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856532" y="4940570"/>
            <a:ext cx="2241396" cy="102393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oval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square" lIns="90000" tIns="46800" rIns="90000" bIns="46800">
            <a:spAutoFit/>
          </a:bodyPr>
          <a:lstStyle/>
          <a:p>
            <a:pPr algn="ctr">
              <a:defRPr/>
            </a:pPr>
            <a:r>
              <a:rPr lang="ru-RU" dirty="0">
                <a:latin typeface="Cambria" panose="02040503050406030204" pitchFamily="18" charset="0"/>
                <a:ea typeface="Batang" panose="02030600000101010101" pitchFamily="18" charset="-127"/>
              </a:rPr>
              <a:t>Разделам бюджетной классификации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6444208" y="4940570"/>
            <a:ext cx="2016224" cy="102396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oval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square" lIns="90000" tIns="46800" rIns="90000" bIns="46800">
            <a:spAutoFit/>
          </a:bodyPr>
          <a:lstStyle/>
          <a:p>
            <a:pPr algn="ctr">
              <a:defRPr/>
            </a:pPr>
            <a:r>
              <a:rPr lang="ru-RU" dirty="0">
                <a:latin typeface="Cambria" panose="02040503050406030204" pitchFamily="18" charset="0"/>
                <a:ea typeface="Batang" panose="02030600000101010101" pitchFamily="18" charset="-127"/>
              </a:rPr>
              <a:t>Главным </a:t>
            </a:r>
            <a:r>
              <a:rPr lang="ru-RU" dirty="0" smtClean="0">
                <a:latin typeface="Cambria" panose="02040503050406030204" pitchFamily="18" charset="0"/>
                <a:ea typeface="Batang" panose="02030600000101010101" pitchFamily="18" charset="-127"/>
              </a:rPr>
              <a:t>распорядителям</a:t>
            </a:r>
          </a:p>
          <a:p>
            <a:pPr algn="ctr">
              <a:defRPr/>
            </a:pPr>
            <a:endParaRPr lang="ru-RU" dirty="0">
              <a:solidFill>
                <a:srgbClr val="1C1C1C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3792824" y="4773341"/>
            <a:ext cx="2016224" cy="98991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oval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square" lIns="90000" tIns="46800" rIns="90000" bIns="46800">
            <a:spAutoFit/>
          </a:bodyPr>
          <a:lstStyle/>
          <a:p>
            <a:pPr algn="ctr">
              <a:defRPr/>
            </a:pPr>
            <a:r>
              <a:rPr lang="ru-RU" sz="1700" dirty="0">
                <a:latin typeface="Cambria" panose="02040503050406030204" pitchFamily="18" charset="0"/>
                <a:ea typeface="Batang" panose="02030600000101010101" pitchFamily="18" charset="-127"/>
              </a:rPr>
              <a:t>Муниципальным </a:t>
            </a:r>
            <a:r>
              <a:rPr lang="ru-RU" sz="1700" dirty="0" smtClean="0">
                <a:latin typeface="Cambria" panose="02040503050406030204" pitchFamily="18" charset="0"/>
                <a:ea typeface="Batang" panose="02030600000101010101" pitchFamily="18" charset="-127"/>
              </a:rPr>
              <a:t>программам</a:t>
            </a:r>
          </a:p>
          <a:p>
            <a:pPr algn="ctr">
              <a:defRPr/>
            </a:pPr>
            <a:endParaRPr lang="ru-RU" dirty="0">
              <a:solidFill>
                <a:srgbClr val="1C1C1C"/>
              </a:solidFill>
              <a:latin typeface="Cambria" panose="02040503050406030204" pitchFamily="18" charset="0"/>
              <a:ea typeface="Batang" panose="02030600000101010101" pitchFamily="18" charset="-127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962278" y="4581128"/>
            <a:ext cx="546052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977230" y="4575530"/>
            <a:ext cx="0" cy="3665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408986" y="4586199"/>
            <a:ext cx="0" cy="35584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791897" y="4033783"/>
            <a:ext cx="0" cy="73282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0119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731842" y="2316511"/>
            <a:ext cx="4272207" cy="2638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г.                   2019 г.                  2020 г.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829322" y="633984"/>
            <a:ext cx="7872412" cy="1508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Основные сведения о бюджете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Garamond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 городского округа Сухой Лог на 2018 год и плановый период  2019 и 2020 годов. 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тысяч рублей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5620" name="Rectangle 150"/>
          <p:cNvSpPr>
            <a:spLocks noChangeArrowheads="1"/>
          </p:cNvSpPr>
          <p:nvPr/>
        </p:nvSpPr>
        <p:spPr bwMode="auto">
          <a:xfrm>
            <a:off x="731841" y="4965983"/>
            <a:ext cx="184710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 anchor="ctr">
            <a:spAutoFit/>
          </a:bodyPr>
          <a:lstStyle/>
          <a:p>
            <a:endParaRPr lang="ru-RU" dirty="0">
              <a:latin typeface="Garamond" pitchFamily="18" charset="0"/>
            </a:endParaRPr>
          </a:p>
        </p:txBody>
      </p:sp>
      <p:pic>
        <p:nvPicPr>
          <p:cNvPr id="1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88102126"/>
              </p:ext>
            </p:extLst>
          </p:nvPr>
        </p:nvGraphicFramePr>
        <p:xfrm>
          <a:off x="671205" y="2316511"/>
          <a:ext cx="8064900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824197" y="2620352"/>
            <a:ext cx="1443547" cy="91662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1 421 044,3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339753" y="2612683"/>
            <a:ext cx="1440161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1 390 754,6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76970" y="2604410"/>
            <a:ext cx="1487119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1 406 717,6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93518" y="3995033"/>
            <a:ext cx="1443548" cy="91662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1 437 510,8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339752" y="4006281"/>
            <a:ext cx="1440160" cy="91662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1 376 850,6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876970" y="4049360"/>
            <a:ext cx="1487119" cy="91662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1 377 483,2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07637" y="5475482"/>
            <a:ext cx="1443548" cy="91662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16 466,5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339752" y="5475482"/>
            <a:ext cx="1440160" cy="9166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876970" y="5475482"/>
            <a:ext cx="1487119" cy="9166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05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2496161" y="751136"/>
            <a:ext cx="2286939" cy="47722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3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0100 - Общегосударственные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659637" y="5905086"/>
            <a:ext cx="1451817" cy="692267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0600 - Охрана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окружающей среды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93653" y="1313843"/>
            <a:ext cx="1719551" cy="81821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1300 - Обслуживание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и муниципального долга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120585" y="6124404"/>
            <a:ext cx="1767275" cy="47294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0700 - Образование</a:t>
            </a:r>
            <a:endParaRPr lang="ru-RU" sz="13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34266" y="2759333"/>
            <a:ext cx="1165259" cy="102829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1100 – </a:t>
            </a:r>
          </a:p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и спорт</a:t>
            </a: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50735" y="5497075"/>
            <a:ext cx="1393299" cy="730663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0800 – </a:t>
            </a:r>
          </a:p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кинематография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328041" y="836713"/>
            <a:ext cx="1383064" cy="74654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0200- Национальная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оборона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7257301" y="4349328"/>
            <a:ext cx="1346951" cy="1071718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3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0500 - Жилищно-коммунальное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хозяйство</a:t>
            </a:r>
          </a:p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083591" y="4130769"/>
            <a:ext cx="1008112" cy="1016131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546747" y="1313554"/>
            <a:ext cx="1008112" cy="1016131"/>
          </a:xfrm>
          <a:prstGeom prst="ellipse">
            <a:avLst/>
          </a:prstGeom>
          <a:solidFill>
            <a:srgbClr val="66C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702993" y="1710787"/>
            <a:ext cx="1008112" cy="104854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Text Box 109"/>
          <p:cNvSpPr txBox="1">
            <a:spLocks noChangeArrowheads="1"/>
          </p:cNvSpPr>
          <p:nvPr/>
        </p:nvSpPr>
        <p:spPr bwMode="auto">
          <a:xfrm>
            <a:off x="539751" y="332657"/>
            <a:ext cx="8064500" cy="40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РАЗДЕЛЫ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КЛАССИФИКАЦИИ  РАСХОДОВ  БЮДЖЕТА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711971" y="2391161"/>
            <a:ext cx="3456384" cy="2304256"/>
          </a:xfrm>
          <a:prstGeom prst="ellips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  </a:r>
          </a:p>
        </p:txBody>
      </p:sp>
      <p:pic>
        <p:nvPicPr>
          <p:cNvPr id="6" name="Picture 4" descr="C:\Program Files (x86)\Microsoft Office\MEDIA\CAGCAT10\j023307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8201">
            <a:off x="4565209" y="1535048"/>
            <a:ext cx="984199" cy="49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3312543" y="1313552"/>
            <a:ext cx="1008112" cy="1016131"/>
          </a:xfrm>
          <a:prstGeom prst="ellips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6350993" y="2865490"/>
            <a:ext cx="1008112" cy="101613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1480203" y="2742632"/>
            <a:ext cx="1008112" cy="1016131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3767143" y="5054813"/>
            <a:ext cx="1008112" cy="1016131"/>
          </a:xfrm>
          <a:prstGeom prst="ellips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2207915" y="1721663"/>
            <a:ext cx="1008112" cy="1016131"/>
          </a:xfrm>
          <a:prstGeom prst="ellips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2414359" y="4695418"/>
            <a:ext cx="1008112" cy="101613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" name="Picture 25" descr="C:\Users\Наталья Константинов\AppData\Local\Microsoft\Windows\Temporary Internet Files\Content.IE5\H7G8PFJM\Znak_Uchilisha_ASVU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276" y="1858518"/>
            <a:ext cx="561984" cy="753083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7" descr="C:\Program Files (x86)\Microsoft Office\MEDIA\CAGCAT10\j0292982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815" y="2976315"/>
            <a:ext cx="762493" cy="75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 descr="C:\Users\Наталья Константинов\AppData\Local\Microsoft\Windows\Temporary Internet Files\Content.IE5\0CZTC66X\Рисунок2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808" y="4840117"/>
            <a:ext cx="1019733" cy="102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C:\Documents and Settings\Светлана\Local Settings\Temporary Internet Files\Content.IE5\8X2BWLMN\MC900434810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43" y="5035493"/>
            <a:ext cx="931540" cy="93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3" descr="C:\Users\Наталья Константинов\AppData\Local\Microsoft\Windows\Temporary Internet Files\Content.IE5\0CZTC66X\385px-Old_camera.svg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465" y="4805884"/>
            <a:ext cx="592460" cy="81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Наталья Константинов\AppData\Local\Microsoft\Windows\Temporary Internet Files\Content.IE5\0CZTC66X\220px-IAVnashenmdvore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809" y="3842681"/>
            <a:ext cx="963203" cy="96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7" descr="C:\Users\Наталья Константинов\AppData\Local\Microsoft\Windows\Temporary Internet Files\Content.IE5\0CZTC66X\527px-Sports_current_event.svg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203" y="2849028"/>
            <a:ext cx="1008112" cy="87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avatars-fast.yandex.net/get-direct/kblmMOW6RyZcZl-Il5KNdg/y9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879" y="1930077"/>
            <a:ext cx="626183" cy="62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6891570" y="1480485"/>
            <a:ext cx="1761791" cy="966379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0300 - Национальная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и правоохранительная деятельность</a:t>
            </a: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84289" y="4099998"/>
            <a:ext cx="1132892" cy="92905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1000 - Социальная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</a:t>
            </a: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483149" y="3141446"/>
            <a:ext cx="1403967" cy="70394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0400 - Национальная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</a:t>
            </a:r>
          </a:p>
        </p:txBody>
      </p:sp>
      <p:sp>
        <p:nvSpPr>
          <p:cNvPr id="13" name="Стрелка вниз 12"/>
          <p:cNvSpPr/>
          <p:nvPr/>
        </p:nvSpPr>
        <p:spPr>
          <a:xfrm rot="9704278">
            <a:off x="3813439" y="2170508"/>
            <a:ext cx="360040" cy="37072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низ 40"/>
          <p:cNvSpPr/>
          <p:nvPr/>
        </p:nvSpPr>
        <p:spPr>
          <a:xfrm rot="11778204">
            <a:off x="4723191" y="2159393"/>
            <a:ext cx="360040" cy="370725"/>
          </a:xfrm>
          <a:prstGeom prst="downArrow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Стрелка вниз 41"/>
          <p:cNvSpPr/>
          <p:nvPr/>
        </p:nvSpPr>
        <p:spPr>
          <a:xfrm rot="8011164">
            <a:off x="2973564" y="2518499"/>
            <a:ext cx="360040" cy="370725"/>
          </a:xfrm>
          <a:prstGeom prst="downArrow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трелка вниз 42"/>
          <p:cNvSpPr/>
          <p:nvPr/>
        </p:nvSpPr>
        <p:spPr>
          <a:xfrm rot="5400000">
            <a:off x="2531951" y="3131303"/>
            <a:ext cx="360040" cy="370725"/>
          </a:xfrm>
          <a:prstGeom prst="downArrow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Стрелка вниз 43"/>
          <p:cNvSpPr/>
          <p:nvPr/>
        </p:nvSpPr>
        <p:spPr>
          <a:xfrm rot="13178597">
            <a:off x="5568117" y="2519090"/>
            <a:ext cx="360040" cy="370725"/>
          </a:xfrm>
          <a:prstGeom prst="downArrow">
            <a:avLst/>
          </a:prstGeom>
          <a:solidFill>
            <a:schemeClr val="accent4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низ 44"/>
          <p:cNvSpPr/>
          <p:nvPr/>
        </p:nvSpPr>
        <p:spPr>
          <a:xfrm rot="18361161">
            <a:off x="5816629" y="4042550"/>
            <a:ext cx="360040" cy="370725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Стрелка вниз 45"/>
          <p:cNvSpPr/>
          <p:nvPr/>
        </p:nvSpPr>
        <p:spPr>
          <a:xfrm rot="16200000">
            <a:off x="5970869" y="3223832"/>
            <a:ext cx="360040" cy="370725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Стрелка вниз 46"/>
          <p:cNvSpPr/>
          <p:nvPr/>
        </p:nvSpPr>
        <p:spPr>
          <a:xfrm rot="2042577">
            <a:off x="3224085" y="4418338"/>
            <a:ext cx="360040" cy="370725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Стрелка вниз 47"/>
          <p:cNvSpPr/>
          <p:nvPr/>
        </p:nvSpPr>
        <p:spPr>
          <a:xfrm>
            <a:off x="4121284" y="4611790"/>
            <a:ext cx="360040" cy="37072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Стрелка вниз 48"/>
          <p:cNvSpPr/>
          <p:nvPr/>
        </p:nvSpPr>
        <p:spPr>
          <a:xfrm rot="20007886">
            <a:off x="5067367" y="4543418"/>
            <a:ext cx="360040" cy="370725"/>
          </a:xfrm>
          <a:prstGeom prst="downArrow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Стрелка вниз 49"/>
          <p:cNvSpPr/>
          <p:nvPr/>
        </p:nvSpPr>
        <p:spPr>
          <a:xfrm rot="3927971">
            <a:off x="2641973" y="3880817"/>
            <a:ext cx="360040" cy="370725"/>
          </a:xfrm>
          <a:prstGeom prst="downArrow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" name="Picture 8" descr="C:\Program Files (x86)\Microsoft Office\MEDIA\CAGCAT10\j0205462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734" y="4190188"/>
            <a:ext cx="901825" cy="89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Наталья Константинов\AppData\Local\Microsoft\Windows\Temporary Internet Files\Content.IE5\UCUIBNLN\Coat_of_Arms_of_the_Russian_Federation.svg[1]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4764">
            <a:off x="3524611" y="1481984"/>
            <a:ext cx="601405" cy="71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75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09"/>
          <p:cNvSpPr txBox="1">
            <a:spLocks noChangeArrowheads="1"/>
          </p:cNvSpPr>
          <p:nvPr/>
        </p:nvSpPr>
        <p:spPr bwMode="auto">
          <a:xfrm>
            <a:off x="650579" y="621579"/>
            <a:ext cx="8064500" cy="79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 dirty="0">
                <a:solidFill>
                  <a:srgbClr val="6600CC"/>
                </a:solidFill>
                <a:latin typeface="Cambria" panose="02040503050406030204" pitchFamily="18" charset="0"/>
              </a:rPr>
              <a:t>РАСПРЕДЕЛЕНИЕ РАСХОДОВ БЮДЖЕТА ПО ОТРАСЛЯМ</a:t>
            </a:r>
          </a:p>
          <a:p>
            <a:pPr algn="ctr">
              <a:spcBef>
                <a:spcPct val="50000"/>
              </a:spcBef>
            </a:pPr>
            <a:r>
              <a:rPr lang="ru-RU" b="1" i="1" dirty="0">
                <a:solidFill>
                  <a:srgbClr val="6600CC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smtClean="0">
                <a:solidFill>
                  <a:srgbClr val="6600CC"/>
                </a:solidFill>
                <a:latin typeface="Cambria" panose="02040503050406030204" pitchFamily="18" charset="0"/>
              </a:rPr>
              <a:t>                          </a:t>
            </a:r>
            <a:r>
              <a:rPr lang="ru-RU" b="1" i="1" dirty="0" smtClean="0">
                <a:solidFill>
                  <a:srgbClr val="6600CC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 2018 году и плановом периоде 2019-2020 гг.                 </a:t>
            </a:r>
            <a:r>
              <a:rPr lang="ru-RU" sz="1200" b="1" i="1" dirty="0" smtClean="0">
                <a:solidFill>
                  <a:srgbClr val="6600CC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Тыс. руб.</a:t>
            </a:r>
            <a:endParaRPr lang="ru-RU" i="1" dirty="0">
              <a:solidFill>
                <a:srgbClr val="6600CC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2833" name="Group 43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65686549"/>
              </p:ext>
            </p:extLst>
          </p:nvPr>
        </p:nvGraphicFramePr>
        <p:xfrm>
          <a:off x="409080" y="1556792"/>
          <a:ext cx="8547498" cy="5066155"/>
        </p:xfrm>
        <a:graphic>
          <a:graphicData uri="http://schemas.openxmlformats.org/drawingml/2006/table">
            <a:tbl>
              <a:tblPr/>
              <a:tblGrid>
                <a:gridCol w="364355"/>
                <a:gridCol w="2862461"/>
                <a:gridCol w="1152128"/>
                <a:gridCol w="648072"/>
                <a:gridCol w="1152128"/>
                <a:gridCol w="670729"/>
                <a:gridCol w="1129471"/>
                <a:gridCol w="568154"/>
              </a:tblGrid>
              <a:tr h="59450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ВСЕГО РАСХОДОВ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3192"/>
                          </a:solidFill>
                        </a:rPr>
                        <a:t>Уд. вес, %</a:t>
                      </a:r>
                      <a:endParaRPr lang="ru-RU" sz="1200" b="1" dirty="0">
                        <a:solidFill>
                          <a:srgbClr val="003192"/>
                        </a:solidFill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3192"/>
                          </a:solidFill>
                        </a:rPr>
                        <a:t>Уд. вес, %</a:t>
                      </a:r>
                      <a:endParaRPr lang="ru-RU" sz="1200" b="1" dirty="0">
                        <a:solidFill>
                          <a:srgbClr val="003192"/>
                        </a:solidFill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3192"/>
                          </a:solidFill>
                        </a:rPr>
                        <a:t>Уд. вес, %</a:t>
                      </a:r>
                      <a:endParaRPr lang="ru-RU" sz="1200" b="1" dirty="0">
                        <a:solidFill>
                          <a:srgbClr val="003192"/>
                        </a:solidFill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49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82 586,6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80 871,1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76 586,8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31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Национальная оборона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2 243,5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2 268,0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2 351,7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71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Национальная безопасность и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правоохранительная деятельность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10 770,0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11 362,5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11 998,7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60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90 253,3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71 684,3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39 139,1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11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82 311,3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71 700,7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100 044,8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Охрана окружающей среды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1 300,0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1 630,0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1 630,0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90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Образование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908 934,8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876 695,2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885 638,3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8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Культура и кинематография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97 883,0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93 346,0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98 536,0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8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Социальная политика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141 262,5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142 143,3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142 926,6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8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18 850,0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23 936,0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17 418,0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8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1 112,0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1 212,0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1 212,0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064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Обслуживание муниципального долга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176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Times New Roman CYR" charset="-52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1 437 510,8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1 376 850,6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1 377 483,2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82721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553" y="444886"/>
            <a:ext cx="7777163" cy="984875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pPr algn="ctr">
              <a:defRPr/>
            </a:pPr>
            <a:endParaRPr lang="ru-RU" b="1" dirty="0"/>
          </a:p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Социальная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направленность  формирования  расходов 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на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2018-2020  годы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463372"/>
              </p:ext>
            </p:extLst>
          </p:nvPr>
        </p:nvGraphicFramePr>
        <p:xfrm>
          <a:off x="723553" y="1556792"/>
          <a:ext cx="7992888" cy="45470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  <a:gridCol w="1512168"/>
                <a:gridCol w="1512168"/>
                <a:gridCol w="1368152"/>
              </a:tblGrid>
              <a:tr h="504056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ru-RU" sz="1700" b="1" i="1" dirty="0" smtClean="0">
                          <a:latin typeface="Cambria" pitchFamily="18" charset="0"/>
                          <a:cs typeface="Times New Roman" pitchFamily="18" charset="0"/>
                        </a:rPr>
                        <a:t>Всего расходов</a:t>
                      </a:r>
                      <a:endParaRPr lang="ru-RU" sz="1700" b="1" i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1 437 510,8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1 376 850,6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1 377 483,2</a:t>
                      </a:r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908 934,8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876</a:t>
                      </a:r>
                      <a:r>
                        <a:rPr lang="ru-RU" sz="1700" baseline="0" dirty="0" smtClean="0">
                          <a:latin typeface="Cambria" pitchFamily="18" charset="0"/>
                          <a:cs typeface="Times New Roman" pitchFamily="18" charset="0"/>
                        </a:rPr>
                        <a:t> 695,2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885 638,3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97 883,0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93 346,0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98 536,0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141 262,5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142 143,3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142 926,6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18 850,0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23 936,0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17 418,0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pPr algn="l"/>
                      <a:r>
                        <a:rPr lang="ru-RU" sz="1700" b="1" i="1" dirty="0" smtClean="0">
                          <a:latin typeface="Cambria" pitchFamily="18" charset="0"/>
                          <a:cs typeface="Times New Roman" pitchFamily="18" charset="0"/>
                        </a:rPr>
                        <a:t>Итого социально</a:t>
                      </a:r>
                      <a:r>
                        <a:rPr lang="ru-RU" sz="1700" b="1" i="1" baseline="0" dirty="0" smtClean="0">
                          <a:latin typeface="Cambria" pitchFamily="18" charset="0"/>
                          <a:cs typeface="Times New Roman" pitchFamily="18" charset="0"/>
                        </a:rPr>
                        <a:t> -значимые расходы</a:t>
                      </a:r>
                      <a:endParaRPr lang="ru-RU" sz="1700" b="1" i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Cambria" pitchFamily="18" charset="0"/>
                          <a:cs typeface="Times New Roman" pitchFamily="18" charset="0"/>
                        </a:rPr>
                        <a:t>1 166 930,3</a:t>
                      </a:r>
                      <a:endParaRPr lang="ru-RU" sz="1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Cambria" pitchFamily="18" charset="0"/>
                          <a:cs typeface="Times New Roman" pitchFamily="18" charset="0"/>
                        </a:rPr>
                        <a:t>1 136</a:t>
                      </a:r>
                      <a:r>
                        <a:rPr lang="ru-RU" sz="1700" b="1" baseline="0" dirty="0" smtClean="0">
                          <a:latin typeface="Cambria" pitchFamily="18" charset="0"/>
                          <a:cs typeface="Times New Roman" pitchFamily="18" charset="0"/>
                        </a:rPr>
                        <a:t> 120,5</a:t>
                      </a:r>
                      <a:endParaRPr lang="ru-RU" sz="1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Cambria" pitchFamily="18" charset="0"/>
                          <a:cs typeface="Times New Roman" pitchFamily="18" charset="0"/>
                        </a:rPr>
                        <a:t>1 144 518,9</a:t>
                      </a:r>
                      <a:endParaRPr lang="ru-RU" sz="1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86544">
                <a:tc>
                  <a:txBody>
                    <a:bodyPr/>
                    <a:lstStyle/>
                    <a:p>
                      <a:pPr algn="l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% социально-значимых</a:t>
                      </a:r>
                      <a:r>
                        <a:rPr lang="ru-RU" sz="1700" baseline="0" dirty="0" smtClean="0">
                          <a:latin typeface="Cambria" pitchFamily="18" charset="0"/>
                          <a:cs typeface="Times New Roman" pitchFamily="18" charset="0"/>
                        </a:rPr>
                        <a:t> расходов в общей сумме расходов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81,2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82,5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83,1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ru-RU" sz="1700" b="1" i="1" dirty="0" smtClean="0">
                          <a:latin typeface="Cambria" pitchFamily="18" charset="0"/>
                          <a:cs typeface="Times New Roman" pitchFamily="18" charset="0"/>
                        </a:rPr>
                        <a:t>Прочие расходы</a:t>
                      </a:r>
                      <a:endParaRPr lang="ru-RU" sz="1700" b="1" i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Cambria" pitchFamily="18" charset="0"/>
                          <a:cs typeface="Times New Roman" pitchFamily="18" charset="0"/>
                        </a:rPr>
                        <a:t>270 580,5</a:t>
                      </a:r>
                      <a:endParaRPr lang="ru-RU" sz="1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Cambria" pitchFamily="18" charset="0"/>
                          <a:cs typeface="Times New Roman" pitchFamily="18" charset="0"/>
                        </a:rPr>
                        <a:t>240 730,1</a:t>
                      </a:r>
                      <a:endParaRPr lang="ru-RU" sz="1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Cambria" pitchFamily="18" charset="0"/>
                          <a:cs typeface="Times New Roman" pitchFamily="18" charset="0"/>
                        </a:rPr>
                        <a:t>232 964,3</a:t>
                      </a:r>
                      <a:endParaRPr lang="ru-RU" sz="1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547">
                <a:tc>
                  <a:txBody>
                    <a:bodyPr/>
                    <a:lstStyle/>
                    <a:p>
                      <a:pPr algn="l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% прочих расходов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18,8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17,5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16,9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2569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922337" y="242889"/>
            <a:ext cx="7221563" cy="70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003192"/>
                </a:solidFill>
                <a:latin typeface="+mn-lt"/>
              </a:rPr>
              <a:t>Переход к программно-целевому методу планирования в городском округе Сухой Лог</a:t>
            </a:r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323853" y="971164"/>
            <a:ext cx="8520113" cy="275151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30" tIns="45715" rIns="91430" bIns="45715">
            <a:spAutoFit/>
          </a:bodyPr>
          <a:lstStyle/>
          <a:p>
            <a:pPr indent="457153" algn="just">
              <a:lnSpc>
                <a:spcPct val="120000"/>
              </a:lnSpc>
              <a:defRPr/>
            </a:pPr>
            <a:r>
              <a:rPr lang="ru-RU" sz="1600" dirty="0">
                <a:solidFill>
                  <a:srgbClr val="003192"/>
                </a:solidFill>
                <a:cs typeface="Times New Roman" panose="02020603050405020304" pitchFamily="18" charset="0"/>
              </a:rPr>
              <a:t>В целях повышения эффективности и результативности бюджетных расходов с 2014 года бюджет городского округа Сухой Лог формируется и исполняется в рамках муниципальных программ.  В </a:t>
            </a:r>
            <a:r>
              <a:rPr lang="ru-RU" sz="1600" dirty="0" smtClean="0">
                <a:solidFill>
                  <a:srgbClr val="003192"/>
                </a:solidFill>
                <a:cs typeface="Times New Roman" panose="02020603050405020304" pitchFamily="18" charset="0"/>
              </a:rPr>
              <a:t>2018 </a:t>
            </a:r>
            <a:r>
              <a:rPr lang="ru-RU" sz="1600" dirty="0">
                <a:solidFill>
                  <a:srgbClr val="003192"/>
                </a:solidFill>
                <a:cs typeface="Times New Roman" panose="02020603050405020304" pitchFamily="18" charset="0"/>
              </a:rPr>
              <a:t>году будут реализовываться </a:t>
            </a:r>
            <a:r>
              <a:rPr lang="ru-RU" sz="1600" dirty="0" smtClean="0">
                <a:solidFill>
                  <a:srgbClr val="003192"/>
                </a:solidFill>
                <a:cs typeface="Times New Roman" panose="02020603050405020304" pitchFamily="18" charset="0"/>
              </a:rPr>
              <a:t>15 </a:t>
            </a:r>
            <a:r>
              <a:rPr lang="ru-RU" sz="1600" dirty="0">
                <a:solidFill>
                  <a:srgbClr val="003192"/>
                </a:solidFill>
                <a:cs typeface="Times New Roman" panose="02020603050405020304" pitchFamily="18" charset="0"/>
              </a:rPr>
              <a:t>муниципальных программ.</a:t>
            </a:r>
          </a:p>
          <a:p>
            <a:pPr indent="457153" algn="just">
              <a:lnSpc>
                <a:spcPct val="120000"/>
              </a:lnSpc>
              <a:defRPr/>
            </a:pPr>
            <a:r>
              <a:rPr lang="ru-RU" sz="1600" dirty="0">
                <a:solidFill>
                  <a:srgbClr val="003192"/>
                </a:solidFill>
                <a:cs typeface="Times New Roman" panose="02020603050405020304" pitchFamily="18" charset="0"/>
              </a:rPr>
              <a:t>Муниципальная программа имеет цель, мероприятия и показатели эффективности, направленные на достижение заданного результата. При этом значение каждого показателя является индикатором по конкретному направлению деятельности и сигнализирует о плохом или хорошем результате, необходимости принятия новых решений.	</a:t>
            </a:r>
          </a:p>
        </p:txBody>
      </p:sp>
      <p:graphicFrame>
        <p:nvGraphicFramePr>
          <p:cNvPr id="95434" name="Group 20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084908090"/>
              </p:ext>
            </p:extLst>
          </p:nvPr>
        </p:nvGraphicFramePr>
        <p:xfrm>
          <a:off x="755576" y="3933056"/>
          <a:ext cx="7602375" cy="2520281"/>
        </p:xfrm>
        <a:graphic>
          <a:graphicData uri="http://schemas.openxmlformats.org/drawingml/2006/table">
            <a:tbl>
              <a:tblPr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472608"/>
                <a:gridCol w="2129767"/>
              </a:tblGrid>
              <a:tr h="38189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Показатели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61693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 Общий объем расходов 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 бюджета городского округа Сухой Лог, тыс. руб.</a:t>
                      </a:r>
                    </a:p>
                  </a:txBody>
                  <a:tcPr marL="48000" marR="48000" marT="27000" marB="27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1 437 510,8</a:t>
                      </a:r>
                    </a:p>
                  </a:txBody>
                  <a:tcPr marL="48000" marR="48000" marT="27000" marB="27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76663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 Объем  расходов по муниципальным программам, тыс. руб.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 (% к общему объему расходов)</a:t>
                      </a:r>
                    </a:p>
                  </a:txBody>
                  <a:tcPr marL="48000" marR="48000" marT="27000" marB="27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1 408 142,1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(98%)</a:t>
                      </a:r>
                    </a:p>
                  </a:txBody>
                  <a:tcPr marL="48000" marR="48000" marT="27000" marB="27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75481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i="0" dirty="0" smtClean="0">
                          <a:solidFill>
                            <a:srgbClr val="003192"/>
                          </a:solidFill>
                          <a:latin typeface="+mn-lt"/>
                        </a:rPr>
                        <a:t> </a:t>
                      </a:r>
                      <a:r>
                        <a:rPr lang="ru-RU" sz="1300" b="1" i="0" dirty="0" smtClean="0">
                          <a:solidFill>
                            <a:srgbClr val="003192"/>
                          </a:solidFill>
                          <a:latin typeface="+mn-lt"/>
                        </a:rPr>
                        <a:t>Бюджетные расходы</a:t>
                      </a:r>
                      <a:r>
                        <a:rPr lang="ru-RU" sz="1300" b="1" i="0" baseline="0" dirty="0" smtClean="0">
                          <a:solidFill>
                            <a:srgbClr val="003192"/>
                          </a:solidFill>
                          <a:latin typeface="+mn-lt"/>
                        </a:rPr>
                        <a:t> в рамках программ на каждого жителя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i="0" baseline="0" dirty="0" smtClean="0">
                          <a:solidFill>
                            <a:srgbClr val="003192"/>
                          </a:solidFill>
                          <a:latin typeface="+mn-lt"/>
                        </a:rPr>
                        <a:t>  городского округа Сухой  Лог, рублей</a:t>
                      </a:r>
                      <a:endParaRPr kumimoji="0" lang="ru-RU" sz="13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48000" marR="48000" marT="27000" marB="27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28 944,3</a:t>
                      </a:r>
                    </a:p>
                  </a:txBody>
                  <a:tcPr marL="48000" marR="48000" marT="27000" marB="27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2912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расходов в разрезе программных и непрограммных расходов в 2018 году (проект)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756307424"/>
              </p:ext>
            </p:extLst>
          </p:nvPr>
        </p:nvGraphicFramePr>
        <p:xfrm>
          <a:off x="708847" y="1556792"/>
          <a:ext cx="799288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6405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3"/>
            <a:ext cx="8305800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Информация о расходах бюджета в разрезе</a:t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                           муниципальных программ                 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тыс. руб.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753162"/>
              </p:ext>
            </p:extLst>
          </p:nvPr>
        </p:nvGraphicFramePr>
        <p:xfrm>
          <a:off x="539552" y="1204746"/>
          <a:ext cx="8286810" cy="5214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/>
                <a:gridCol w="4854935"/>
                <a:gridCol w="1000132"/>
                <a:gridCol w="1071571"/>
                <a:gridCol w="1000132"/>
              </a:tblGrid>
              <a:tr h="424054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№</a:t>
                      </a:r>
                      <a:endParaRPr lang="ru-RU" sz="19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2018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2019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2020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8436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Муниципальная программа  «Развитие системы образования в городском округе Сухой Лог до 2020 года»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846 997,8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815 307,2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825 922,3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4374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Муниципальная программа  «Развитие физической культуры и спорта в городском округе Сухой Лог до 2020 года»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38 428,0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44 087,0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36 969,0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4374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Муниципальная программа  «Развитие культуры  и искусства в городском округе Сухой Лог до 2020 года»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135 537,0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131 677,0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135 763,0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3342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Муниципальная программа  «Развитие жилищно-коммунального и дорожного хозяйства, организации благоустройства и повышения энергетической эффективности в городском округе Сухой Лог до 2020 года»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281 648,7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253 943,8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249 327,0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1770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Муниципальная программа  «Молодежь Свердловской области на территории городского округа Сухой Лог до 2020  года»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4 495,0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2 696,0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2 728,0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4374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Муниципальная программа  «Управление муниципальными финансами городского округа Сухой Лог до 2020 года»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10 542,4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10 542,4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10 542,4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1770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Муниципальная программа  «Развитие субъектов малого и среднего предпринимательства в городском округе Сухой Лог до 2020 года»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328,5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328,5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328,5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2898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Муниципальная программа  «Поддержка социально ориентированных некоммерческих организаций в городском округе Сухой Лог до 2020 года»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866,0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866,0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910,0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5740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Муниципальная программа  «Выполнение муниципальных функций, переданных государственных полномочий и обеспечение деятельности Администрации городского округа  до 2021 года»</a:t>
                      </a:r>
                      <a:endParaRPr lang="ru-RU" sz="1200"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64 013,0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65 623,2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65 855,3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5455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828144"/>
              </p:ext>
            </p:extLst>
          </p:nvPr>
        </p:nvGraphicFramePr>
        <p:xfrm>
          <a:off x="539552" y="1196752"/>
          <a:ext cx="8352928" cy="4608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241"/>
                <a:gridCol w="4694327"/>
                <a:gridCol w="1080120"/>
                <a:gridCol w="1080120"/>
                <a:gridCol w="1080120"/>
              </a:tblGrid>
              <a:tr h="216025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№</a:t>
                      </a:r>
                      <a:endParaRPr lang="ru-RU" sz="19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2018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2019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2020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3204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Муниципальная программа «Управление и распоряжение муниципальной собственностью городского округа Сухой Лог на 2015-2021 годы»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6 227,2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5 675,0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5 775,0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5947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Муниципальная программа «Обеспечение безопасности жизнедеятельности населения городского округа Сухой Лог до2021 года»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10 770,0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11 362,5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11 998,7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8689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Муниципальная программа «Реализация основных направлений государственной политики в строительном комплексе городского округа Сухой Лог до 2021 года»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2 000,0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1 700,0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1 500,0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4231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Муниципальная программа «Экология и природопользование на территории городского округа Сухой Лог до 2021 года»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1 300,0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1 630,0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1 630,0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Муниципальная программа «Обеспечение доступным жильем малоимущих граждан, многодетных, молодых семей, а также граждан, проживающих в сельской местности, в том числе молодых семей и молодых специалистов, на территории городского округа Сухой Лог до 2021 года»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2 988,5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2 572,3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3 079,6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1108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Муниципальная программа «Формирование современной городской среды в городском округе Сухой Лог до 2022 года»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2 000,0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2 000,0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2 000,0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Непрограммные направления деятельности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29 368,7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26 839,7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23 154,4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00040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ИТОГО: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1 437 510,8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1 376 850,6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1 377 483,2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37231" y="411314"/>
            <a:ext cx="8305800" cy="571500"/>
          </a:xfrm>
        </p:spPr>
        <p:txBody>
          <a:bodyPr>
            <a:normAutofit/>
          </a:bodyPr>
          <a:lstStyle/>
          <a:p>
            <a:pPr algn="r"/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продолжение таблицы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4321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авнобедренный треугольник 9"/>
          <p:cNvSpPr/>
          <p:nvPr/>
        </p:nvSpPr>
        <p:spPr>
          <a:xfrm>
            <a:off x="395536" y="1340769"/>
            <a:ext cx="5976664" cy="5184575"/>
          </a:xfrm>
          <a:prstGeom prst="triangle">
            <a:avLst>
              <a:gd name="adj" fmla="val 48088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04144" y="1734939"/>
            <a:ext cx="4148414" cy="792088"/>
          </a:xfrm>
          <a:prstGeom prst="rect">
            <a:avLst/>
          </a:prstGeom>
          <a:solidFill>
            <a:srgbClr val="F7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Муниципальная программа  «Развитие системы образования в городском округе Сухой Лог до 2020 года»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60639" y="2808877"/>
            <a:ext cx="4191919" cy="992002"/>
          </a:xfrm>
          <a:prstGeom prst="rect">
            <a:avLst/>
          </a:prstGeom>
          <a:solidFill>
            <a:srgbClr val="F7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/>
              <a:t> 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Муниципальная программа  «Развитие жилищно-коммунального и дорожного хозяйства, организации благоустройства и повышения энергетической эффективности в городском округе Сухой Лог до 2020 года»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52976" y="4149080"/>
            <a:ext cx="4207247" cy="792088"/>
          </a:xfrm>
          <a:prstGeom prst="rect">
            <a:avLst/>
          </a:prstGeom>
          <a:solidFill>
            <a:srgbClr val="F7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"/>
            <a:r>
              <a:rPr lang="ru-RU" dirty="0"/>
              <a:t>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Муниципальная программа  «Развитие культуры  и искусства в городском округе Сухой Лог до 2020 года»</a:t>
            </a:r>
            <a:endParaRPr lang="ru-RU" sz="1200" i="1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2811" y="5271175"/>
            <a:ext cx="4207247" cy="1008111"/>
          </a:xfrm>
          <a:prstGeom prst="rect">
            <a:avLst/>
          </a:prstGeom>
          <a:solidFill>
            <a:srgbClr val="F7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"/>
            <a:r>
              <a:rPr lang="ru-RU" dirty="0"/>
              <a:t>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Муниципальная программа  «Развитие физической культуры и спорта в городском округе Сухой Лог до 2020 года»</a:t>
            </a:r>
            <a:endParaRPr lang="ru-RU" sz="1200" i="1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5999608" cy="792088"/>
          </a:xfrm>
        </p:spPr>
        <p:txBody>
          <a:bodyPr anchor="t"/>
          <a:lstStyle/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Одними из наиболее финансово ёмких 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муниципальных программ являются следующие: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951895" y="1806947"/>
            <a:ext cx="1152128" cy="6480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846 997,8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940027" y="2980842"/>
            <a:ext cx="1152128" cy="6480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281 648,7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940027" y="4221088"/>
            <a:ext cx="1152128" cy="6480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135 537,0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935439" y="5451194"/>
            <a:ext cx="1152128" cy="6480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38 428,0 тыс. руб.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27" name="Прямоугольник 26"/>
          <p:cNvSpPr/>
          <p:nvPr/>
        </p:nvSpPr>
        <p:spPr>
          <a:xfrm>
            <a:off x="6372200" y="3101261"/>
            <a:ext cx="2520280" cy="32137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7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по данным муниципальных программ в разрезе основных направлений на 2018 год представлена далее.</a:t>
            </a:r>
            <a:endParaRPr lang="ru-RU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9863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1331645" y="541548"/>
            <a:ext cx="712879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Оборот продукции промышленных организаций </a:t>
            </a:r>
          </a:p>
          <a:p>
            <a:pPr algn="ctr" eaLnBrk="1" hangingPunct="1"/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городского округа Сухой 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Лог</a:t>
            </a:r>
            <a:endParaRPr lang="ru-RU" alt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  <a:p>
            <a:pPr algn="ctr" eaLnBrk="1" hangingPunct="1"/>
            <a:r>
              <a:rPr lang="ru-RU" alt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(млн. рублей)</a:t>
            </a: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765391653"/>
              </p:ext>
            </p:extLst>
          </p:nvPr>
        </p:nvGraphicFramePr>
        <p:xfrm>
          <a:off x="683568" y="1556792"/>
          <a:ext cx="813690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736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539552" y="643788"/>
            <a:ext cx="77048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образования в городском округе Сухой Лог до 2020 года»</a:t>
            </a:r>
            <a:endParaRPr lang="ru-RU" sz="16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23533" y="982342"/>
            <a:ext cx="8378201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195736" y="1052736"/>
            <a:ext cx="633670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высокого качества и доступности образования в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городском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округе Сухой Лог</a:t>
            </a:r>
            <a:endParaRPr lang="ru-RU" sz="15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8150" y="1160458"/>
            <a:ext cx="10801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9837" y="1606734"/>
            <a:ext cx="16561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исполнитель: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26633" y="1681497"/>
            <a:ext cx="623380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Администрации городского округа Сухой Лог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85380" y="2159509"/>
            <a:ext cx="18338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подпрограммы: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19271" y="2071980"/>
            <a:ext cx="643805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«Дошкольное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образование в городском округе Сухой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Лог»;</a:t>
            </a:r>
            <a:endParaRPr lang="ru-RU" sz="1400" i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lvl="0" fontAlgn="b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«Развитие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общего образования в городском округе Сухой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Лог»;</a:t>
            </a:r>
          </a:p>
          <a:p>
            <a:pPr fontAlgn="b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3)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«Развитие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дополнительного образования в городском округе Сухой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Лог»;</a:t>
            </a:r>
          </a:p>
          <a:p>
            <a:pPr fontAlgn="b"/>
            <a:r>
              <a:rPr lang="ru-RU" sz="1400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4)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«Развитие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деятельности в сфере организации и обеспечения отдыха и оздоровления детей в городском округе Сухой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Лог»;</a:t>
            </a:r>
            <a:endParaRPr lang="ru-RU" sz="1400" i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fontAlgn="b"/>
            <a:r>
              <a:rPr lang="ru-RU" sz="1400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5)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"Обеспечение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реализации муниципальной программы "Развитие системы образования в городском округе Сухой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Лог»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771800" y="3672418"/>
            <a:ext cx="432048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Объемы финансирования  (тыс. руб.)</a:t>
            </a:r>
            <a:endParaRPr lang="ru-RU" sz="15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591780" y="3990653"/>
            <a:ext cx="4968552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167747456"/>
              </p:ext>
            </p:extLst>
          </p:nvPr>
        </p:nvGraphicFramePr>
        <p:xfrm>
          <a:off x="1362003" y="3672418"/>
          <a:ext cx="7200799" cy="2852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7015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73658"/>
            <a:ext cx="7704856" cy="34864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Целевые показатели муниципальной программы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092067"/>
              </p:ext>
            </p:extLst>
          </p:nvPr>
        </p:nvGraphicFramePr>
        <p:xfrm>
          <a:off x="445450" y="1124744"/>
          <a:ext cx="8375022" cy="508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2534"/>
                <a:gridCol w="864096"/>
                <a:gridCol w="864096"/>
                <a:gridCol w="865170"/>
                <a:gridCol w="935030"/>
                <a:gridCol w="864096"/>
              </a:tblGrid>
              <a:tr h="50405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2016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2018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2019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2020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численности детей в возрасте от 3 до 7 лет, которым предоставлена возможность получать услуги дошкольного образования в общей численности детей</a:t>
                      </a:r>
                      <a:r>
                        <a:rPr lang="ru-RU" sz="9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возрасте 3-7 лет, скорректированной на численность детей в возрасте 5-7 лет, обучающихся в школе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100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детей школьного возраста в муниципальных</a:t>
                      </a:r>
                      <a:r>
                        <a:rPr lang="ru-RU" sz="9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</a:t>
                      </a:r>
                      <a:r>
                        <a:rPr lang="ru-RU" sz="9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бщеобразовательных</a:t>
                      </a:r>
                      <a:r>
                        <a:rPr lang="ru-RU" sz="9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организациях городского округа Сухой Лог образовательными услугами в рамках государственного</a:t>
                      </a:r>
                      <a:r>
                        <a:rPr lang="ru-RU" sz="9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образовательного стандарта и федерального образовательного стандарта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100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7464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детей школьного возраста с ограниченными</a:t>
                      </a:r>
                      <a:r>
                        <a:rPr lang="ru-RU" sz="9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возможностями здоровья образовательными услугами коррекционного образования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100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3056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детей,</a:t>
                      </a:r>
                      <a:r>
                        <a:rPr lang="ru-RU" sz="9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охваченных программами доп. образования детей, в общей численности детей и молодежи в возрасте от 5-18 лет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86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</a:t>
                      </a:r>
                      <a:r>
                        <a:rPr lang="ru-RU" sz="9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детей-сирот и детей, оставшихся без попечения  родителей, обучающихся в муниципальных образовательных организациях, которым обеспечен бесплатный проезд на городском, пригородном, в сельской местности на внутрирайонном транспорте, а также бесплатный проезд один раз в год к месту жительства и обратно к месту учебы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100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</a:t>
                      </a:r>
                      <a:r>
                        <a:rPr lang="ru-RU" sz="9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обучающихся, педагогических работников, получившие именные премии Главы городского округа Сухой Лог для талантливой молодежи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45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муниципальных</a:t>
                      </a:r>
                      <a:r>
                        <a:rPr lang="ru-RU" sz="9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образовательных учреждений, реализующих инновационные программы патриотической направленности и участвующих в конкурсах на получение грантов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15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 и подростков,</a:t>
                      </a:r>
                      <a:r>
                        <a:rPr lang="ru-RU" sz="9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получивших услуги по организации отдыха и оздоровления в санаторно-курортных учреждениях, загородных детских оздоровительных лагерях от общей численности детей школьного возраста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14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1876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Овал 2"/>
          <p:cNvSpPr/>
          <p:nvPr/>
        </p:nvSpPr>
        <p:spPr>
          <a:xfrm>
            <a:off x="3346268" y="2348881"/>
            <a:ext cx="2464861" cy="1625639"/>
          </a:xfrm>
          <a:prstGeom prst="ellipse">
            <a:avLst/>
          </a:prstGeom>
          <a:solidFill>
            <a:srgbClr val="FF7C8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908 934,8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6" descr="http://im1-tub-ru.yandex.net/i?id=489021964-36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6472" y="1613148"/>
            <a:ext cx="2550765" cy="1759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Рисунок 4" descr="http://im3-tub-ru.yandex.net/i?id=389757359-05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53760" y="1592565"/>
            <a:ext cx="2548355" cy="1777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Рисунок 12" descr="http://im3-tub-ru.yandex.net/i?id=446776266-33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53761" y="4710650"/>
            <a:ext cx="2569737" cy="183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91229" y="867594"/>
            <a:ext cx="2768603" cy="5451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endParaRPr lang="ru-RU" sz="16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 ДОУ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(362 117,0 тыс. руб. – 39,8%)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85831" y="867594"/>
            <a:ext cx="2821512" cy="5451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6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школ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(410 021,5 тыс. руб. – 45,1%)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89947" y="3513500"/>
            <a:ext cx="2552023" cy="9460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4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</a:t>
            </a: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доп. образования </a:t>
            </a: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(90 341,0 тыс. руб. - 9,9%)</a:t>
            </a:r>
            <a:endParaRPr lang="ru-RU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74075" y="867594"/>
            <a:ext cx="2263364" cy="8635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4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вопросы в области образования</a:t>
            </a: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(24 982,5 тыс</a:t>
            </a: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 </a:t>
            </a: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2,9%)</a:t>
            </a:r>
            <a:endParaRPr lang="ru-RU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3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25440" y="4315315"/>
            <a:ext cx="1195213" cy="2885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ЦДО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886893" y="4712338"/>
            <a:ext cx="1633760" cy="2880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cs typeface="Times New Roman" pitchFamily="18" charset="0"/>
              </a:rPr>
              <a:t>ДЮСШ «Олимпик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cs typeface="Times New Roman" pitchFamily="18" charset="0"/>
              </a:rPr>
              <a:t>»;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199877" y="5622972"/>
            <a:ext cx="2320777" cy="4135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cs typeface="Times New Roman" pitchFamily="18" charset="0"/>
              </a:rPr>
              <a:t>Сухоложская 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cs typeface="Times New Roman" pitchFamily="18" charset="0"/>
              </a:rPr>
              <a:t>детская школа искусств №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cs typeface="Times New Roman" pitchFamily="18" charset="0"/>
              </a:rPr>
              <a:t>1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08200" y="6165421"/>
            <a:ext cx="2328699" cy="36635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cs typeface="Times New Roman" pitchFamily="18" charset="0"/>
              </a:rPr>
              <a:t>Сухоложская детская музыкальная школа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600703" y="5074494"/>
            <a:ext cx="1919952" cy="454040"/>
          </a:xfrm>
          <a:prstGeom prst="rect">
            <a:avLst/>
          </a:prstGeom>
          <a:solidFill>
            <a:schemeClr val="bg2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Детско-юношеская спортивная   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школа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 rot="7588252">
            <a:off x="3152395" y="1577725"/>
            <a:ext cx="443363" cy="959825"/>
          </a:xfrm>
          <a:prstGeom prst="downArrow">
            <a:avLst/>
          </a:prstGeom>
          <a:solidFill>
            <a:schemeClr val="accent6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трелка вниз 27"/>
          <p:cNvSpPr/>
          <p:nvPr/>
        </p:nvSpPr>
        <p:spPr>
          <a:xfrm rot="3055908">
            <a:off x="2942062" y="3431090"/>
            <a:ext cx="438679" cy="589516"/>
          </a:xfrm>
          <a:prstGeom prst="downArrow">
            <a:avLst/>
          </a:prstGeom>
          <a:solidFill>
            <a:schemeClr val="accent6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Стрелка вниз 28"/>
          <p:cNvSpPr/>
          <p:nvPr/>
        </p:nvSpPr>
        <p:spPr>
          <a:xfrm rot="14336659">
            <a:off x="5531234" y="1604636"/>
            <a:ext cx="455530" cy="925167"/>
          </a:xfrm>
          <a:prstGeom prst="downArrow">
            <a:avLst/>
          </a:prstGeom>
          <a:solidFill>
            <a:schemeClr val="accent6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Стрелка вниз 29"/>
          <p:cNvSpPr/>
          <p:nvPr/>
        </p:nvSpPr>
        <p:spPr>
          <a:xfrm rot="18548290">
            <a:off x="5758373" y="3448817"/>
            <a:ext cx="454921" cy="528144"/>
          </a:xfrm>
          <a:prstGeom prst="downArrow">
            <a:avLst/>
          </a:prstGeom>
          <a:solidFill>
            <a:schemeClr val="accent6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5529530" y="6375182"/>
            <a:ext cx="518289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5549307" y="4867442"/>
            <a:ext cx="483371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5536899" y="5852572"/>
            <a:ext cx="519797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>
            <a:off x="5529528" y="5300908"/>
            <a:ext cx="498131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5558565" y="4459589"/>
            <a:ext cx="498131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581" name="Прямая соединительная линия 66580"/>
          <p:cNvCxnSpPr/>
          <p:nvPr/>
        </p:nvCxnSpPr>
        <p:spPr>
          <a:xfrm flipH="1">
            <a:off x="6047819" y="3990062"/>
            <a:ext cx="8876" cy="23851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88" name="Прямоугольник 66587"/>
          <p:cNvSpPr/>
          <p:nvPr/>
        </p:nvSpPr>
        <p:spPr>
          <a:xfrm>
            <a:off x="1051369" y="433930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по разделам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99482" y="3513500"/>
            <a:ext cx="2549455" cy="9531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4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Молодежная политика</a:t>
            </a: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(21 262,8 тыс</a:t>
            </a: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 </a:t>
            </a: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–2,3%)</a:t>
            </a:r>
            <a:endParaRPr lang="ru-RU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3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5545" name="Picture 9" descr="https://pp.vk.me/c626916/v626916533/30300/UeOqYTWton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83" y="4631935"/>
            <a:ext cx="2584455" cy="191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Стрелка вниз 54"/>
          <p:cNvSpPr/>
          <p:nvPr/>
        </p:nvSpPr>
        <p:spPr>
          <a:xfrm rot="10800000">
            <a:off x="4333168" y="1764973"/>
            <a:ext cx="418617" cy="509712"/>
          </a:xfrm>
          <a:prstGeom prst="downArrow">
            <a:avLst/>
          </a:prstGeom>
          <a:solidFill>
            <a:schemeClr val="accent6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6577" name="Прямая соединительная линия 66576"/>
          <p:cNvCxnSpPr>
            <a:endCxn id="9" idx="1"/>
          </p:cNvCxnSpPr>
          <p:nvPr/>
        </p:nvCxnSpPr>
        <p:spPr>
          <a:xfrm flipV="1">
            <a:off x="6075167" y="3986545"/>
            <a:ext cx="214781" cy="351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07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46213"/>
            <a:ext cx="82475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1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Направление </a:t>
            </a:r>
            <a:r>
              <a:rPr lang="ru-RU" sz="2000" b="1" dirty="0">
                <a:solidFill>
                  <a:srgbClr val="0031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расходов на образование </a:t>
            </a:r>
            <a:r>
              <a:rPr lang="ru-RU" sz="2000" b="1" dirty="0" smtClean="0">
                <a:solidFill>
                  <a:srgbClr val="0031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 2018 </a:t>
            </a:r>
            <a:r>
              <a:rPr lang="ru-RU" sz="2000" b="1" dirty="0">
                <a:solidFill>
                  <a:srgbClr val="0031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году</a:t>
            </a:r>
            <a:r>
              <a:rPr lang="ru-RU" sz="2000" b="1" dirty="0" smtClean="0">
                <a:solidFill>
                  <a:srgbClr val="0031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тыс</a:t>
            </a:r>
            <a:r>
              <a:rPr lang="ru-RU" sz="2000" b="1" dirty="0">
                <a:solidFill>
                  <a:srgbClr val="0031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smtClean="0">
                <a:solidFill>
                  <a:srgbClr val="0031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рублей</a:t>
            </a:r>
            <a:endParaRPr lang="ru-RU" sz="2000" dirty="0">
              <a:solidFill>
                <a:srgbClr val="003192"/>
              </a:solidFill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470390"/>
              </p:ext>
            </p:extLst>
          </p:nvPr>
        </p:nvGraphicFramePr>
        <p:xfrm>
          <a:off x="719925" y="1168063"/>
          <a:ext cx="7946799" cy="5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149"/>
                <a:gridCol w="5050107"/>
                <a:gridCol w="1321423"/>
                <a:gridCol w="1080120"/>
              </a:tblGrid>
              <a:tr h="518478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319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Всего расходов</a:t>
                      </a:r>
                      <a:endParaRPr lang="ru-RU" sz="1800" dirty="0">
                        <a:solidFill>
                          <a:srgbClr val="00319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908 934,8</a:t>
                      </a:r>
                      <a:endParaRPr lang="ru-RU" sz="18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100%</a:t>
                      </a:r>
                      <a:endParaRPr lang="ru-RU" sz="18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553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3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</a:t>
                      </a:r>
                      <a:r>
                        <a:rPr lang="ru-RU" sz="1300" baseline="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образование</a:t>
                      </a:r>
                      <a:endParaRPr lang="ru-RU" sz="13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362 117,0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553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3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  <a:endParaRPr lang="ru-RU" sz="13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410 021,5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553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3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</a:t>
                      </a:r>
                      <a:endParaRPr lang="ru-RU" sz="13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90 341,0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553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Молодежная политика</a:t>
                      </a:r>
                      <a:endParaRPr lang="ru-RU" sz="13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21 262,8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0907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</a:t>
                      </a:r>
                      <a:r>
                        <a:rPr lang="ru-RU" sz="1300" baseline="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обеспечения деятельности  МОУ и МКУ «</a:t>
                      </a:r>
                      <a:r>
                        <a:rPr lang="ru-RU" sz="13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образования», прочие расходы</a:t>
                      </a:r>
                      <a:endParaRPr lang="ru-RU" sz="13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25 192,5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0510"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2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30331"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</a:t>
                      </a:r>
                      <a:r>
                        <a:rPr lang="ru-RU" sz="1200" i="1" baseline="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текущий ремонт, приведение в соответствие с требованиями пожарной безопасности и санитарного законодательства зданий, сооружений и помещений МОУ (</a:t>
                      </a:r>
                      <a:r>
                        <a:rPr kumimoji="0" lang="ru-RU" sz="1200" i="1" kern="1200" dirty="0" smtClean="0"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kumimoji="0" lang="ru-RU" sz="1200" i="1" kern="1200" dirty="0" err="1" smtClean="0"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kumimoji="0" lang="ru-RU" sz="1200" i="1" kern="1200" dirty="0" smtClean="0"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ремонт кровли МАОУ «Лицей №17» - 12 600 тыс. руб.)</a:t>
                      </a:r>
                      <a:endParaRPr lang="ru-RU" sz="1200" i="1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20 674,4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40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i="1" kern="1200" dirty="0" smtClean="0"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оборудование спортивной площадки при МАОУ «Лицей №17»</a:t>
                      </a:r>
                      <a:endParaRPr lang="ru-RU" sz="1200" i="1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11 445,0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3907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объекта: "Строительство столовой МАОУ "Средняя общеобразовательная школа №7 по адресу: 624800, Свердловская область, г. Сухой Лог, ул.Кирова,1"</a:t>
                      </a:r>
                      <a:endParaRPr lang="ru-RU" sz="1200" i="1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12 978,1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1705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i="1" kern="1200" dirty="0" smtClean="0"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изыскательские работы по изучению площадки под строительство новой школы</a:t>
                      </a:r>
                      <a:endParaRPr lang="ru-RU" sz="1200" i="1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6 500,0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9705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отдыха и оздоровления детей и подростков в</a:t>
                      </a:r>
                      <a:r>
                        <a:rPr lang="ru-RU" sz="1200" i="1" baseline="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городском округе Сухой Лог</a:t>
                      </a:r>
                      <a:endParaRPr lang="ru-RU" sz="1200" i="1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16 767,8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654260" y="1788550"/>
            <a:ext cx="8018167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54259" y="6453336"/>
            <a:ext cx="8018167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35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539552" y="643788"/>
            <a:ext cx="77048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культуры и искусства в городском округе Сухой Лог до 2020 года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23533" y="982342"/>
            <a:ext cx="8378201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195736" y="1052736"/>
            <a:ext cx="633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Духовно-нравственное развитие и реализация человеческого потенциала на территории городского округа Сухой Лог</a:t>
            </a:r>
            <a:endParaRPr lang="ru-RU" sz="14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8150" y="1160458"/>
            <a:ext cx="10801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9837" y="1606734"/>
            <a:ext cx="16561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исполнитель: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47185" y="1613435"/>
            <a:ext cx="62338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культуре, молодежной политике и спорту городского округа Сухой Лог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85380" y="2159509"/>
            <a:ext cx="18338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подпрограммы: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28984" y="2159509"/>
            <a:ext cx="64380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деятельности развития культуры и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искусства»;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дополнительного образования в сфере культуры и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искусства»;</a:t>
            </a:r>
          </a:p>
          <a:p>
            <a:pPr fontAlgn="b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3)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«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реализации программы "Развитие культуры и искусства на территории городского округа Сухой Лог до 2020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года»</a:t>
            </a:r>
            <a:endParaRPr lang="ru-RU" sz="1400" dirty="0" smtClean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419872" y="3143373"/>
            <a:ext cx="432048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Объемы финансирования  (тыс. руб.)</a:t>
            </a:r>
            <a:endParaRPr lang="ru-RU" sz="15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3203846" y="3454170"/>
            <a:ext cx="4968552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712702972"/>
              </p:ext>
            </p:extLst>
          </p:nvPr>
        </p:nvGraphicFramePr>
        <p:xfrm>
          <a:off x="467544" y="2852936"/>
          <a:ext cx="8411896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8106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73658"/>
            <a:ext cx="7704856" cy="34864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Целевые показатели муниципальной программы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137106"/>
              </p:ext>
            </p:extLst>
          </p:nvPr>
        </p:nvGraphicFramePr>
        <p:xfrm>
          <a:off x="445450" y="1124744"/>
          <a:ext cx="8375022" cy="4069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2534"/>
                <a:gridCol w="864096"/>
                <a:gridCol w="864096"/>
                <a:gridCol w="865170"/>
                <a:gridCol w="935030"/>
                <a:gridCol w="864096"/>
              </a:tblGrid>
              <a:tr h="50405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2016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2018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2019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2020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Посещаемость населением городского округа Сухой Лог мероприятий, проводимых культурно-досуговыми учреждениями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382,3</a:t>
                      </a:r>
                      <a:endParaRPr lang="ru-RU" sz="11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400,7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401,0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403,1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403,1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детей, посещающих культурно-досуговые учреждения и творческие кружки на постоянной основе, от общего числа детей в возрасте до 18 лет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51,9</a:t>
                      </a:r>
                      <a:endParaRPr lang="ru-RU" sz="11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56,3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7464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сельских населенных пунктов, охваченных культурно-досуговыми услугами, от общего числа сельских населенных пунктов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44,0</a:t>
                      </a:r>
                      <a:endParaRPr lang="ru-RU" sz="11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3056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муниципальных учреждений культуры, находящихся в удовлетворительном состоянии, в общем количестве таких учреждений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84,6</a:t>
                      </a:r>
                      <a:endParaRPr lang="ru-RU" sz="11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84,6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выпускников детских школ искусств, поступивших на обучение в  профессиональные образовательные организации (учреждения)  в сфере культуры и искусства, от общего числа выпускников предыдущего года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23,6</a:t>
                      </a:r>
                      <a:endParaRPr lang="ru-RU" sz="11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Численность детей, которые обеспечиваются мерой социальной поддержки по бесплатному получению художественного образования в муниципальных учреждениях дополнительного образования, всего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148</a:t>
                      </a:r>
                      <a:endParaRPr lang="ru-RU" sz="11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детей, получающих художественное образование в школах искусств, в общей численности детского населения городского округа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8,7</a:t>
                      </a:r>
                      <a:endParaRPr lang="ru-RU" sz="11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Уровень удовлетворенности населения качеством и доступностью оказываемых населению государственных услуг в сфере культуры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75,0</a:t>
                      </a:r>
                      <a:endParaRPr lang="ru-RU" sz="11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0283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11"/>
          <p:cNvSpPr>
            <a:spLocks noGrp="1" noChangeArrowheads="1"/>
          </p:cNvSpPr>
          <p:nvPr>
            <p:ph type="title"/>
          </p:nvPr>
        </p:nvSpPr>
        <p:spPr>
          <a:xfrm>
            <a:off x="729282" y="476672"/>
            <a:ext cx="7972452" cy="520643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Оказание услуг в сфере культуры осуществляют: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5538" name="Picture 2" descr="C:\Users\Наталья Константинов\AppData\Local\Microsoft\Windows\Temporary Internet Files\Content.IE5\PYZ6SCIQ\220px-Камерный_хор_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369">
            <a:off x="279017" y="1486594"/>
            <a:ext cx="2465776" cy="158798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0" name="Picture 4" descr="Сухоложский историко-краеведческий музе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8298">
            <a:off x="6160199" y="1516547"/>
            <a:ext cx="2541255" cy="158798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6" name="Picture 10" descr="C:\Users\Наталья Константинов\AppData\Local\Microsoft\Windows\Temporary Internet Files\Content.IE5\N1HJZNH9\f11-1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213762"/>
            <a:ext cx="2436192" cy="16383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51" name="Picture 15" descr="https://im0-tub-ru.yandex.net/i?id=bfb35e13ada3a5662775be417855029d&amp;n=33&amp;h=215&amp;w=3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581128"/>
            <a:ext cx="2541253" cy="1615341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 rot="21042538">
            <a:off x="718912" y="3271566"/>
            <a:ext cx="1944216" cy="720080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Камерный хор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419872" y="3098246"/>
            <a:ext cx="2046188" cy="720080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Библиотека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 rot="587805">
            <a:off x="6203262" y="3263631"/>
            <a:ext cx="1944216" cy="72008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Городской музей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63888" y="4278148"/>
            <a:ext cx="4774693" cy="2232248"/>
          </a:xfrm>
          <a:prstGeom prst="round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192"/>
                </a:solidFill>
              </a:rPr>
              <a:t> Дома </a:t>
            </a:r>
            <a:r>
              <a:rPr lang="ru-RU" b="1" dirty="0">
                <a:solidFill>
                  <a:srgbClr val="003192"/>
                </a:solidFill>
              </a:rPr>
              <a:t>культуры:</a:t>
            </a:r>
          </a:p>
          <a:p>
            <a:pPr algn="ctr"/>
            <a:endParaRPr lang="ru-RU" sz="1200" b="1" dirty="0">
              <a:solidFill>
                <a:srgbClr val="003192"/>
              </a:solidFill>
            </a:endParaRPr>
          </a:p>
          <a:p>
            <a:r>
              <a:rPr lang="ru-RU" sz="1200" dirty="0">
                <a:solidFill>
                  <a:srgbClr val="003192"/>
                </a:solidFill>
              </a:rPr>
              <a:t> </a:t>
            </a:r>
            <a:r>
              <a:rPr lang="ru-RU" sz="1200" dirty="0" smtClean="0">
                <a:solidFill>
                  <a:srgbClr val="003192"/>
                </a:solidFill>
              </a:rPr>
              <a:t>- </a:t>
            </a:r>
            <a:r>
              <a:rPr lang="ru-RU" sz="1400" dirty="0" smtClean="0">
                <a:solidFill>
                  <a:srgbClr val="003192"/>
                </a:solidFill>
              </a:rPr>
              <a:t>МАУК </a:t>
            </a:r>
            <a:r>
              <a:rPr lang="ru-RU" sz="1400" dirty="0">
                <a:solidFill>
                  <a:srgbClr val="003192"/>
                </a:solidFill>
              </a:rPr>
              <a:t>«Дворец культуры «Кристалл»;</a:t>
            </a:r>
          </a:p>
          <a:p>
            <a:r>
              <a:rPr lang="ru-RU" sz="1400" dirty="0">
                <a:solidFill>
                  <a:srgbClr val="003192"/>
                </a:solidFill>
              </a:rPr>
              <a:t> </a:t>
            </a:r>
            <a:r>
              <a:rPr lang="ru-RU" sz="1400" dirty="0" smtClean="0">
                <a:solidFill>
                  <a:srgbClr val="003192"/>
                </a:solidFill>
              </a:rPr>
              <a:t>- МБУ </a:t>
            </a:r>
            <a:r>
              <a:rPr lang="ru-RU" sz="1400" dirty="0">
                <a:solidFill>
                  <a:srgbClr val="003192"/>
                </a:solidFill>
              </a:rPr>
              <a:t>«Культурно-социальное объединение «Гармония»;</a:t>
            </a:r>
          </a:p>
          <a:p>
            <a:r>
              <a:rPr lang="ru-RU" sz="1400" dirty="0">
                <a:solidFill>
                  <a:srgbClr val="003192"/>
                </a:solidFill>
              </a:rPr>
              <a:t> </a:t>
            </a:r>
            <a:r>
              <a:rPr lang="ru-RU" sz="1400" dirty="0" smtClean="0">
                <a:solidFill>
                  <a:srgbClr val="003192"/>
                </a:solidFill>
              </a:rPr>
              <a:t>- МБУК «</a:t>
            </a:r>
            <a:r>
              <a:rPr lang="ru-RU" sz="1400" dirty="0" err="1" smtClean="0">
                <a:solidFill>
                  <a:srgbClr val="003192"/>
                </a:solidFill>
              </a:rPr>
              <a:t>Курьинский</a:t>
            </a:r>
            <a:r>
              <a:rPr lang="ru-RU" sz="1400" dirty="0" smtClean="0">
                <a:solidFill>
                  <a:srgbClr val="003192"/>
                </a:solidFill>
              </a:rPr>
              <a:t> </a:t>
            </a:r>
            <a:r>
              <a:rPr lang="ru-RU" sz="1400" dirty="0">
                <a:solidFill>
                  <a:srgbClr val="003192"/>
                </a:solidFill>
              </a:rPr>
              <a:t>центр досуга и народного </a:t>
            </a:r>
            <a:r>
              <a:rPr lang="ru-RU" sz="1400" dirty="0" smtClean="0">
                <a:solidFill>
                  <a:srgbClr val="003192"/>
                </a:solidFill>
              </a:rPr>
              <a:t>                         творчества</a:t>
            </a:r>
            <a:r>
              <a:rPr lang="ru-RU" sz="1400" dirty="0">
                <a:solidFill>
                  <a:srgbClr val="003192"/>
                </a:solidFill>
              </a:rPr>
              <a:t>»;</a:t>
            </a:r>
          </a:p>
          <a:p>
            <a:r>
              <a:rPr lang="ru-RU" sz="1400" dirty="0">
                <a:solidFill>
                  <a:srgbClr val="003192"/>
                </a:solidFill>
              </a:rPr>
              <a:t> </a:t>
            </a:r>
            <a:r>
              <a:rPr lang="ru-RU" sz="1400" dirty="0" smtClean="0">
                <a:solidFill>
                  <a:srgbClr val="003192"/>
                </a:solidFill>
              </a:rPr>
              <a:t>- МБУ </a:t>
            </a:r>
            <a:r>
              <a:rPr lang="ru-RU" sz="1400" dirty="0">
                <a:solidFill>
                  <a:srgbClr val="003192"/>
                </a:solidFill>
              </a:rPr>
              <a:t>«Культурно-досуговое объединение</a:t>
            </a:r>
            <a:r>
              <a:rPr lang="ru-RU" sz="1400" dirty="0" smtClean="0">
                <a:solidFill>
                  <a:srgbClr val="003192"/>
                </a:solidFill>
              </a:rPr>
              <a:t>» (в том числе 9 сельских клубов и домов культуры)</a:t>
            </a:r>
          </a:p>
          <a:p>
            <a:r>
              <a:rPr lang="ru-RU" sz="1400" dirty="0">
                <a:solidFill>
                  <a:srgbClr val="003192"/>
                </a:solidFill>
              </a:rPr>
              <a:t> </a:t>
            </a:r>
            <a:r>
              <a:rPr lang="ru-RU" sz="1400" dirty="0" smtClean="0">
                <a:solidFill>
                  <a:srgbClr val="003192"/>
                </a:solidFill>
              </a:rPr>
              <a:t>        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76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655" name="Group 26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703998432"/>
              </p:ext>
            </p:extLst>
          </p:nvPr>
        </p:nvGraphicFramePr>
        <p:xfrm>
          <a:off x="876319" y="1484784"/>
          <a:ext cx="7643867" cy="4735443"/>
        </p:xfrm>
        <a:graphic>
          <a:graphicData uri="http://schemas.openxmlformats.org/drawingml/2006/table">
            <a:tbl>
              <a:tblPr/>
              <a:tblGrid>
                <a:gridCol w="5065587"/>
                <a:gridCol w="1439252"/>
                <a:gridCol w="1139028"/>
              </a:tblGrid>
              <a:tr h="254116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9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39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Всего расходов</a:t>
                      </a:r>
                    </a:p>
                  </a:txBody>
                  <a:tcPr marL="121920" marR="121920" marT="34291" marB="3429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97 883,0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100 %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деятельности городского музея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3 054,0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1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библиотечного обслуживания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15 122,0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6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деятельности домов культуры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55 366,0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4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мероприятий в сфере культуры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3 731,0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1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мероприятий по укреплению и развитию материально-технической базы муниципальных учреждений культуры, капитальный и текущий ремонт, проведение ремонтных работ в зданиях и помещениях, в которых размещаются муниципальные учреждения культуры, информатизация библиотечной системы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35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15 610,0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821988" y="836713"/>
            <a:ext cx="7674647" cy="400099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lvl="0" algn="ctr">
              <a:buClr>
                <a:schemeClr val="hlink"/>
              </a:buClr>
              <a:buSzPct val="65000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Направления расходов на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культуру в 2018 году, тыс. руб.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852862" y="6237312"/>
            <a:ext cx="7848872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909100" y="2132856"/>
            <a:ext cx="7674647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9962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544996" y="427551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 и спорт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23533" y="982342"/>
            <a:ext cx="8378201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195736" y="1052736"/>
            <a:ext cx="63367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развития физической культуры и спорта, в том числе для лиц с ограниченными возможностями здоровья и инвалидов, условий для развития детско-юношеского спорта.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8150" y="1160458"/>
            <a:ext cx="10801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5380" y="1791400"/>
            <a:ext cx="16561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исполнитель: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31107" y="1798459"/>
            <a:ext cx="62338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культуре, молодежной политике и спорту городского округа Сухой Лог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85379" y="2449510"/>
            <a:ext cx="18338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подпрограммы: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88651" y="2387955"/>
            <a:ext cx="643805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физической культуры и спорта в городском округе Сухой Лог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«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инфраструктуры спортивных учреждений в городском округе Сухой Лог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fontAlgn="b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«Развитие 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в сфере физической культуры и спорта в городском округе Сухой Лог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247436" y="3557506"/>
            <a:ext cx="432048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Объемы финансирования  (тыс. руб.)</a:t>
            </a:r>
            <a:endParaRPr lang="ru-RU" sz="15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3078460" y="3880671"/>
            <a:ext cx="4968552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439153146"/>
              </p:ext>
            </p:extLst>
          </p:nvPr>
        </p:nvGraphicFramePr>
        <p:xfrm>
          <a:off x="2213898" y="4005064"/>
          <a:ext cx="6096000" cy="2488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3753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73658"/>
            <a:ext cx="7704856" cy="34864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Целевые показатели муниципальной программы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016948"/>
              </p:ext>
            </p:extLst>
          </p:nvPr>
        </p:nvGraphicFramePr>
        <p:xfrm>
          <a:off x="445450" y="1124744"/>
          <a:ext cx="8375022" cy="4770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2534"/>
                <a:gridCol w="864096"/>
                <a:gridCol w="864096"/>
                <a:gridCol w="865170"/>
                <a:gridCol w="935030"/>
                <a:gridCol w="864096"/>
              </a:tblGrid>
              <a:tr h="50405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2016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2018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2019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2020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жителей городского округа Сухой Лог, систематически занимающихся физической культурой и спортом, в общей численности населения городского округа Сухой Лог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33,2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31,6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спортивно-массовых и физкультурно-оздоровительных мероприятий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421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421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7464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квалифицированных специалистов, работающих в сфере физической культуры и спорта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75,7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74,7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3056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лиц с ограниченными возможностями здоровья и инвалидов, систематически занимающихся физической культурой и спортом, в общей численности данной категории населения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7,2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граждан городского округа Сухой Лог, выполнявших нормативы Всероссийского </a:t>
                      </a:r>
                      <a:r>
                        <a:rPr kumimoji="0" lang="ru-RU" sz="95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физкультурно</a:t>
                      </a:r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– спортивного комплекса «Готов к труду и обороне» (ГТО), в общей численности населения, принявшего участие в сдаче нормативов  Всероссийского </a:t>
                      </a:r>
                      <a:r>
                        <a:rPr kumimoji="0" lang="ru-RU" sz="95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физкультурно</a:t>
                      </a:r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– спортивного комплекса «Готов к труду и обороне» (ГТО), в том числе учащихся и студентов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-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объектов построенных и реконструированных в рамках муниципальной программы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-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спортивных объектов, введенных в эксплуатацию в рамках Государственной программы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-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детей и подростков, </a:t>
                      </a:r>
                      <a:b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занимающихся в муниципальных учреждениях дополнительного образования – детско-юношеских спортивных школах, от общего числа данной категории населения городского округа Сухой Лог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40,1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41,9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8248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620688"/>
            <a:ext cx="7848871" cy="667455"/>
          </a:xfrm>
          <a:noFill/>
        </p:spPr>
        <p:txBody>
          <a:bodyPr/>
          <a:lstStyle/>
          <a:p>
            <a:pPr algn="ctr" eaLnBrk="1" hangingPunct="1"/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Объём производства сельскохозяйственной продукции                       </a:t>
            </a:r>
            <a:r>
              <a:rPr lang="ru-RU" alt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(в млн. руб.)</a:t>
            </a:r>
            <a:endParaRPr lang="ru-RU" altLang="ru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ru-RU" altLang="ru-RU" sz="2800" dirty="0" smtClean="0"/>
          </a:p>
          <a:p>
            <a:pPr eaLnBrk="1" hangingPunct="1"/>
            <a:endParaRPr lang="ru-RU" altLang="ru-RU" sz="2800" dirty="0" smtClean="0"/>
          </a:p>
        </p:txBody>
      </p:sp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109798870"/>
              </p:ext>
            </p:extLst>
          </p:nvPr>
        </p:nvGraphicFramePr>
        <p:xfrm>
          <a:off x="755576" y="1340768"/>
          <a:ext cx="806489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5024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5868" name="Прямоугольник 7"/>
          <p:cNvSpPr>
            <a:spLocks noChangeArrowheads="1"/>
          </p:cNvSpPr>
          <p:nvPr/>
        </p:nvSpPr>
        <p:spPr bwMode="auto">
          <a:xfrm>
            <a:off x="1016433" y="614982"/>
            <a:ext cx="7344816" cy="227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ru-RU" b="1" i="1" dirty="0">
                <a:solidFill>
                  <a:srgbClr val="6600CC"/>
                </a:solidFill>
                <a:latin typeface="Book Antiqua" pitchFamily="18" charset="0"/>
              </a:rPr>
              <a:t>      </a:t>
            </a:r>
            <a:endParaRPr lang="ru-RU" b="1" i="1" dirty="0" smtClean="0">
              <a:solidFill>
                <a:srgbClr val="6600CC"/>
              </a:solidFill>
              <a:latin typeface="Book Antiqua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ru-RU" sz="2000" b="1" i="1" dirty="0">
                <a:solidFill>
                  <a:srgbClr val="6600CC"/>
                </a:solidFill>
                <a:latin typeface="+mn-lt"/>
              </a:rPr>
              <a:t>На территории городского округа осуществляет свою деятельность</a:t>
            </a:r>
            <a:r>
              <a:rPr lang="ru-RU" sz="2000" dirty="0">
                <a:latin typeface="+mn-lt"/>
              </a:rPr>
              <a:t> </a:t>
            </a:r>
            <a:r>
              <a:rPr lang="ru-RU" sz="2000" b="1" i="1" dirty="0">
                <a:solidFill>
                  <a:srgbClr val="6600CC"/>
                </a:solidFill>
                <a:latin typeface="+mn-lt"/>
              </a:rPr>
              <a:t>учреждение физической культуры и спорта – муниципальное бюджетное учреждение</a:t>
            </a:r>
          </a:p>
          <a:p>
            <a:pPr algn="ctr">
              <a:lnSpc>
                <a:spcPct val="120000"/>
              </a:lnSpc>
            </a:pPr>
            <a:r>
              <a:rPr lang="ru-RU" sz="2000" b="1" i="1" dirty="0">
                <a:solidFill>
                  <a:srgbClr val="6600CC"/>
                </a:solidFill>
                <a:latin typeface="+mn-lt"/>
              </a:rPr>
              <a:t>                «Спорткомплекс «Здоровье».</a:t>
            </a:r>
            <a:br>
              <a:rPr lang="ru-RU" sz="2000" b="1" i="1" dirty="0">
                <a:solidFill>
                  <a:srgbClr val="6600CC"/>
                </a:solidFill>
                <a:latin typeface="+mn-lt"/>
              </a:rPr>
            </a:br>
            <a:endParaRPr lang="ru-RU" sz="2000" dirty="0">
              <a:latin typeface="+mn-lt"/>
            </a:endParaRPr>
          </a:p>
        </p:txBody>
      </p:sp>
      <p:pic>
        <p:nvPicPr>
          <p:cNvPr id="9" name="Рисунок 4" descr="http://im4-tub-ru.yandex.net/i?id=76065980-37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536" y="2360571"/>
            <a:ext cx="2376264" cy="167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0" name="Picture 2" descr="https://im0-tub-ru.yandex.net/i?id=dc151886472d809ef07b7403aec1917a&amp;n=33&amp;h=190&amp;w=29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2928037"/>
            <a:ext cx="2808312" cy="179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2" name="Picture 4" descr="http://iprim.ru/images/company/1360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984" y="3813728"/>
            <a:ext cx="2684753" cy="167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3" y="4299053"/>
            <a:ext cx="2088232" cy="576064"/>
          </a:xfrm>
          <a:prstGeom prst="rect">
            <a:avLst/>
          </a:prstGeom>
          <a:solidFill>
            <a:srgbClr val="66CCFF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2000" dirty="0">
                <a:solidFill>
                  <a:srgbClr val="7030A0"/>
                </a:solidFill>
              </a:rPr>
              <a:t>Спортивные залы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82423" y="4897660"/>
            <a:ext cx="2232248" cy="624183"/>
          </a:xfrm>
          <a:prstGeom prst="rect">
            <a:avLst/>
          </a:prstGeom>
          <a:solidFill>
            <a:srgbClr val="FF7C8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2000" dirty="0">
                <a:solidFill>
                  <a:srgbClr val="7030A0"/>
                </a:solidFill>
              </a:rPr>
              <a:t>Плавательный бассейн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16984" y="5692491"/>
            <a:ext cx="2474081" cy="612068"/>
          </a:xfrm>
          <a:prstGeom prst="rect">
            <a:avLst/>
          </a:prstGeom>
          <a:solidFill>
            <a:srgbClr val="92D05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2000" dirty="0">
                <a:solidFill>
                  <a:srgbClr val="7030A0"/>
                </a:solidFill>
              </a:rPr>
              <a:t>Спортивные игровые площадки</a:t>
            </a:r>
          </a:p>
        </p:txBody>
      </p:sp>
    </p:spTree>
    <p:extLst>
      <p:ext uri="{BB962C8B-B14F-4D97-AF65-F5344CB8AC3E}">
        <p14:creationId xmlns:p14="http://schemas.microsoft.com/office/powerpoint/2010/main" val="336508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Заголовок 20"/>
          <p:cNvSpPr>
            <a:spLocks noGrp="1"/>
          </p:cNvSpPr>
          <p:nvPr>
            <p:ph type="title"/>
          </p:nvPr>
        </p:nvSpPr>
        <p:spPr>
          <a:xfrm>
            <a:off x="683569" y="764705"/>
            <a:ext cx="7920884" cy="928687"/>
          </a:xfrm>
        </p:spPr>
        <p:txBody>
          <a:bodyPr/>
          <a:lstStyle/>
          <a:p>
            <a:pPr algn="ctr"/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Направление расходов на физическую культуру 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/>
            </a:r>
            <a:b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</a:b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и 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спорт в 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2018 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году</a:t>
            </a:r>
          </a:p>
        </p:txBody>
      </p:sp>
      <p:graphicFrame>
        <p:nvGraphicFramePr>
          <p:cNvPr id="67702" name="Group 1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7213609"/>
              </p:ext>
            </p:extLst>
          </p:nvPr>
        </p:nvGraphicFramePr>
        <p:xfrm>
          <a:off x="404921" y="1772815"/>
          <a:ext cx="8204395" cy="4605762"/>
        </p:xfrm>
        <a:graphic>
          <a:graphicData uri="http://schemas.openxmlformats.org/drawingml/2006/table">
            <a:tbl>
              <a:tblPr/>
              <a:tblGrid>
                <a:gridCol w="428628"/>
                <a:gridCol w="5399503"/>
                <a:gridCol w="1458545"/>
                <a:gridCol w="917719"/>
              </a:tblGrid>
              <a:tr h="41027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Всего расходов</a:t>
                      </a:r>
                    </a:p>
                  </a:txBody>
                  <a:tcPr marL="119613" marR="119613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18 850,0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100 %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057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Book Antiqua" pitchFamily="18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1.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Book Antiqua" pitchFamily="18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Проведение физкультурных и спортивных мероприятий</a:t>
                      </a:r>
                      <a:endParaRPr lang="ru-RU" sz="1800" dirty="0"/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2 650,0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14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2.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Организация предоставления услуг в сфере физической культуры и спорта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14 130,0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75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3.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Ремонт трибуны на стадионе «</a:t>
                      </a:r>
                      <a:r>
                        <a:rPr kumimoji="0" lang="ru-RU" sz="1800" b="1" kern="120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Олимпик</a:t>
                      </a:r>
                      <a:r>
                        <a:rPr kumimoji="0" lang="ru-RU" sz="1800" b="1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» МБУ ДО ДЮСШ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Book Antiqua" panose="02040602050305030304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549,0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4.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Ремонт теплосети и водопровода, замена системы отопления МБУ СК «Здоровье»</a:t>
                      </a:r>
                      <a:endParaRPr lang="ru-RU" sz="18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1 185,0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6,2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87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5.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Прочие мероприятия в сфере физической культуры и спорта 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(</a:t>
                      </a:r>
                      <a:r>
                        <a:rPr kumimoji="0" lang="ru-RU" sz="1800" b="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установка речевого оповещения на четырех объектах спорта)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Book Antiqua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336,0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1,8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2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405502" y="2195446"/>
            <a:ext cx="8198946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05502" y="6370821"/>
            <a:ext cx="8296231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47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544996" y="427551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жилищно-коммунального и дорожного хозяйства, организации благоустройства и повышения энергетической эффективности в городском округе Сухой Лог до 2020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года»</a:t>
            </a:r>
            <a:endParaRPr lang="ru-RU" sz="16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95536" y="1258548"/>
            <a:ext cx="8378201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247628" y="1352183"/>
            <a:ext cx="63367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услуг для населения в сфере ЖКХ, энергосбережения, газоснабжения и благоустройства, обеспечение доступной и безопасной транспортной инфраструктуры.</a:t>
            </a:r>
            <a:endParaRPr lang="ru-RU" sz="14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9217" y="1382961"/>
            <a:ext cx="10801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9610" y="1983125"/>
            <a:ext cx="16561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исполнитель: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47628" y="2090847"/>
            <a:ext cx="61056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городского округа Сухой Лог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85554" y="2506345"/>
            <a:ext cx="18338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подпрограммы: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47628" y="2441112"/>
            <a:ext cx="64380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«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 модернизация жилищно-коммунальной инфраструктуры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12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«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Энергосбережение на территории городского округа Сухой Лог до 2020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года»;</a:t>
            </a:r>
          </a:p>
          <a:p>
            <a:pPr fontAlgn="b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«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Ликвидация ветхого и аварийного жилищного фонда городского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округа»;</a:t>
            </a:r>
          </a:p>
          <a:p>
            <a:pPr fontAlgn="b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дорожного хозяйства городского округа Сухой Лог до 2020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года»;</a:t>
            </a:r>
          </a:p>
          <a:p>
            <a:pPr fontAlgn="b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благоустройства территории городского округа Сухой Лог до 2020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года»;</a:t>
            </a:r>
          </a:p>
          <a:p>
            <a:pPr fontAlgn="b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жилищно-коммунального и дорожного хозяйства, организации благоустройства и повышения энергетической эффективности в городском округе Сухой Лог до 2020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года»;</a:t>
            </a:r>
          </a:p>
          <a:p>
            <a:pPr fontAlgn="b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«Осуществление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полномочий по предоставлению гражданам субсидий и компенсаций по оплате жилищно-коммунальных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771800" y="4385431"/>
            <a:ext cx="432048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Объемы финансирования  (тыс. руб.)</a:t>
            </a:r>
            <a:endParaRPr lang="ru-RU" sz="15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591780" y="4703268"/>
            <a:ext cx="4968552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930999917"/>
              </p:ext>
            </p:extLst>
          </p:nvPr>
        </p:nvGraphicFramePr>
        <p:xfrm>
          <a:off x="1286556" y="4437112"/>
          <a:ext cx="7415178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5574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73658"/>
            <a:ext cx="7704856" cy="34864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Целевые показатели муниципальной программы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71555"/>
              </p:ext>
            </p:extLst>
          </p:nvPr>
        </p:nvGraphicFramePr>
        <p:xfrm>
          <a:off x="445450" y="1124744"/>
          <a:ext cx="8375022" cy="4436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2534"/>
                <a:gridCol w="864096"/>
                <a:gridCol w="864096"/>
                <a:gridCol w="865170"/>
                <a:gridCol w="935030"/>
                <a:gridCol w="864096"/>
              </a:tblGrid>
              <a:tr h="50405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2016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2018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2019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2020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газифицированной территории по отношению к общей площади городского округа Сухой Лог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44,9</a:t>
                      </a:r>
                      <a:endParaRPr lang="ru-RU" sz="11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Ввод дополнительных мощностей газопроводов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7,9</a:t>
                      </a:r>
                      <a:endParaRPr lang="ru-RU" sz="11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7464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протяженности автомобильных дорог общего пользования местного значения соответствующих нормативным требованиям к транспортно-эксплуатационным показателям от общей протяженности автомобильных дорог общего пользования местного значения 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22,7</a:t>
                      </a:r>
                      <a:endParaRPr lang="ru-RU" sz="11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3056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дворовых территорий городского округа Сухой Лог, уровень благоустройства которых соответствует современным требованиям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337</a:t>
                      </a:r>
                      <a:endParaRPr lang="ru-RU" sz="11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ликвидированных несанкционированных свалок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5</a:t>
                      </a:r>
                      <a:endParaRPr lang="ru-RU" sz="11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кладбищ в отношении которых выполнены работы по содержанию от общей площади имеющихся на территории городского округа Сухой Лог мест захоронения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семей, обратившихся за предоставлением субсидии на оплату жилого помещения и коммунальных услуг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1632</a:t>
                      </a:r>
                      <a:endParaRPr lang="ru-RU" sz="11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граждан, получивших субсидию на оплату ЖКУ, в общей численности граждан, имеющих право на соответствующие меры социальной поддержки и обратившихся в уполномоченный орган городского округа Сухой Лог</a:t>
                      </a:r>
                    </a:p>
                    <a:p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9699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859956" y="620688"/>
            <a:ext cx="8072437" cy="85725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Tahoma" pitchFamily="34" charset="0"/>
              </a:rPr>
              <a:t>Направление расходов на жилищно-коммунальное хозяйство в 2018 году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Book Antiqua" pitchFamily="18" charset="0"/>
              <a:cs typeface="Tahoma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862888271"/>
              </p:ext>
            </p:extLst>
          </p:nvPr>
        </p:nvGraphicFramePr>
        <p:xfrm>
          <a:off x="956135" y="1410148"/>
          <a:ext cx="7880077" cy="5263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Овал 3"/>
          <p:cNvSpPr/>
          <p:nvPr/>
        </p:nvSpPr>
        <p:spPr>
          <a:xfrm>
            <a:off x="4067944" y="3356992"/>
            <a:ext cx="1872208" cy="115212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82 311,3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02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423" y="332656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Расходы на дорожное хозяйство</a:t>
            </a:r>
            <a:br>
              <a:rPr lang="ru-RU" sz="3200" b="1" dirty="0"/>
            </a:br>
            <a:r>
              <a:rPr lang="ru-RU" sz="3200" b="1" dirty="0"/>
              <a:t> (дорожный фонд), тыс. руб.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1808825"/>
            <a:ext cx="1728192" cy="205222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700" b="1" dirty="0">
                <a:solidFill>
                  <a:schemeClr val="bg1"/>
                </a:solidFill>
                <a:latin typeface="+mj-lt"/>
              </a:rPr>
              <a:t>Акцизы на нефтепродукты, подлежащие зачислению в бюджет, </a:t>
            </a:r>
            <a:endParaRPr lang="ru-RU" sz="1700" b="1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ru-RU" sz="1700" b="1" dirty="0" smtClean="0">
                <a:solidFill>
                  <a:schemeClr val="bg1"/>
                </a:solidFill>
                <a:latin typeface="+mj-lt"/>
              </a:rPr>
              <a:t>17 276,0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4422041"/>
            <a:ext cx="1728192" cy="18167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j-lt"/>
              </a:rPr>
              <a:t>Иные поступления, </a:t>
            </a:r>
            <a:r>
              <a:rPr lang="ru-RU" b="1" dirty="0" smtClean="0">
                <a:solidFill>
                  <a:schemeClr val="bg1"/>
                </a:solidFill>
                <a:latin typeface="+mj-lt"/>
              </a:rPr>
              <a:t>67 722,9</a:t>
            </a:r>
            <a:endParaRPr lang="ru-RU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779913" y="2256606"/>
            <a:ext cx="1784324" cy="3786191"/>
          </a:xfrm>
          <a:prstGeom prst="rightArrow">
            <a:avLst/>
          </a:prstGeom>
          <a:solidFill>
            <a:srgbClr val="FF7C8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30" tIns="45715" rIns="91430" bIns="45715"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  <a:p>
            <a:pPr algn="ctr"/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 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фонда</a:t>
            </a:r>
          </a:p>
          <a:p>
            <a:pPr algn="ctr"/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84 998,9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28538" y="1610795"/>
            <a:ext cx="2169748" cy="140893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Мероприятия по содержанию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и текущему ремонту автомобильных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дорог общего пользования, мостов и иных транспортных инженерных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сооружений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39674" y="3140968"/>
            <a:ext cx="2167500" cy="93672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Мероприятия по ремонту автомобильных дорог общего пользования местного значения</a:t>
            </a:r>
          </a:p>
        </p:txBody>
      </p:sp>
      <p:sp>
        <p:nvSpPr>
          <p:cNvPr id="9" name="Стрелка влево 8"/>
          <p:cNvSpPr/>
          <p:nvPr/>
        </p:nvSpPr>
        <p:spPr>
          <a:xfrm>
            <a:off x="7773989" y="1872449"/>
            <a:ext cx="1069911" cy="836472"/>
          </a:xfrm>
          <a:prstGeom prst="leftArrow">
            <a:avLst/>
          </a:prstGeom>
          <a:solidFill>
            <a:srgbClr val="FF7C8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dirty="0" smtClean="0">
                <a:latin typeface="+mj-lt"/>
              </a:rPr>
              <a:t>14 560,0</a:t>
            </a:r>
            <a:endParaRPr lang="ru-RU" sz="1400" b="1" dirty="0">
              <a:latin typeface="+mj-lt"/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7808590" y="3260677"/>
            <a:ext cx="1069911" cy="889025"/>
          </a:xfrm>
          <a:prstGeom prst="leftArrow">
            <a:avLst/>
          </a:prstGeom>
          <a:solidFill>
            <a:srgbClr val="FF7C8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20 838,9</a:t>
            </a:r>
            <a:endParaRPr lang="ru-RU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323528" y="2430431"/>
            <a:ext cx="1584176" cy="3438540"/>
          </a:xfrm>
          <a:prstGeom prst="rightArrow">
            <a:avLst/>
          </a:prstGeom>
          <a:solidFill>
            <a:srgbClr val="FF7C8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30" tIns="45715" rIns="91430" bIns="45715" rtlCol="0" anchor="ctr"/>
          <a:lstStyle/>
          <a:p>
            <a:pPr algn="ctr"/>
            <a:r>
              <a:rPr lang="ru-RU" sz="175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 фонда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84 998,9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5639674" y="4221089"/>
            <a:ext cx="2167500" cy="97086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Капитальный ремонт автомобильной дороги </a:t>
            </a:r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ул. Ленина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, г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. Сухой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Лог, Свердловской области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639673" y="5343077"/>
            <a:ext cx="2158613" cy="126691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Капитальный ремонт путепровода над железнодорожными путями и автомобильной дорогой, расположенного  по ул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. Белинского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г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. Сухой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Лог</a:t>
            </a:r>
          </a:p>
        </p:txBody>
      </p:sp>
      <p:sp>
        <p:nvSpPr>
          <p:cNvPr id="16" name="Стрелка влево 15"/>
          <p:cNvSpPr/>
          <p:nvPr/>
        </p:nvSpPr>
        <p:spPr>
          <a:xfrm>
            <a:off x="7829922" y="4347861"/>
            <a:ext cx="1069911" cy="809332"/>
          </a:xfrm>
          <a:prstGeom prst="leftArrow">
            <a:avLst/>
          </a:prstGeom>
          <a:solidFill>
            <a:srgbClr val="FF7C8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32 000,0</a:t>
            </a:r>
            <a:endParaRPr lang="ru-RU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Стрелка влево 16"/>
          <p:cNvSpPr/>
          <p:nvPr/>
        </p:nvSpPr>
        <p:spPr>
          <a:xfrm>
            <a:off x="7798287" y="5559253"/>
            <a:ext cx="1069911" cy="809284"/>
          </a:xfrm>
          <a:prstGeom prst="leftArrow">
            <a:avLst/>
          </a:prstGeom>
          <a:solidFill>
            <a:srgbClr val="FF7C8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17 600,0</a:t>
            </a:r>
            <a:endParaRPr lang="ru-RU" sz="1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244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0"/>
          <p:cNvSpPr txBox="1">
            <a:spLocks/>
          </p:cNvSpPr>
          <p:nvPr/>
        </p:nvSpPr>
        <p:spPr>
          <a:xfrm>
            <a:off x="528021" y="633985"/>
            <a:ext cx="8215313" cy="9286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Направления расходов на социальную политику в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2018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году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656231"/>
              </p:ext>
            </p:extLst>
          </p:nvPr>
        </p:nvGraphicFramePr>
        <p:xfrm>
          <a:off x="832900" y="1844824"/>
          <a:ext cx="7848872" cy="345638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048672"/>
                <a:gridCol w="1008112"/>
                <a:gridCol w="792088"/>
              </a:tblGrid>
              <a:tr h="5635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  <a:cs typeface="Tahoma" pitchFamily="34" charset="0"/>
                        </a:rPr>
                        <a:t>Расходы на социальную политику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141 262,5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78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Осуществление государственных полномочий по предоставлению гражданам субсидий и компенсаций расходов на оплату жилого  помещения и коммунальных услуг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122 566,9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86,8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5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cs typeface="Arial" pitchFamily="34" charset="0"/>
                        </a:rPr>
                        <a:t>Улучшение жилищных условий граждан, проживающих в сельской местности, социальные выплаты молодым семьям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2 988,5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6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Пенсионное обеспечение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7 523,0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8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Выплаты лицам, которым присвоено почетное звание «Почетный гражданин городского округа Сухой Лог»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240,0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9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Другие </a:t>
                      </a: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в области социальной политики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7 944,1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719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057" y="651951"/>
            <a:ext cx="8784976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9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Расходы бюджета городского округа Сухой Лог с учётом интересов целевых групп</a:t>
            </a:r>
            <a:endParaRPr lang="ru-RU" sz="19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79512" y="1052736"/>
            <a:ext cx="8763521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450320"/>
              </p:ext>
            </p:extLst>
          </p:nvPr>
        </p:nvGraphicFramePr>
        <p:xfrm>
          <a:off x="467544" y="1340768"/>
          <a:ext cx="8234190" cy="468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864096"/>
                <a:gridCol w="3456382"/>
                <a:gridCol w="792088"/>
                <a:gridCol w="792088"/>
                <a:gridCol w="745360"/>
              </a:tblGrid>
              <a:tr h="594766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 целевой группы</a:t>
                      </a:r>
                      <a:endParaRPr lang="ru-RU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Числен-</a:t>
                      </a:r>
                      <a:r>
                        <a:rPr lang="ru-RU" sz="1200" dirty="0" err="1" smtClean="0"/>
                        <a:t>ность</a:t>
                      </a:r>
                      <a:r>
                        <a:rPr lang="ru-RU" sz="1200" dirty="0" smtClean="0"/>
                        <a:t> целевой группы</a:t>
                      </a:r>
                      <a:endParaRPr lang="ru-RU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Предлагаемые меры  государственной поддержки за счет средств бюджета городского округа</a:t>
                      </a:r>
                      <a:endParaRPr lang="ru-RU" sz="1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Планируемый объем расходов на поддержку целевой группы </a:t>
                      </a:r>
                      <a:endParaRPr lang="ru-RU" sz="1200" b="0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тыс</a:t>
                      </a: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. руб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215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237500">
                <a:tc gridSpan="6"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сфере жилищно-коммунального хозяйства: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711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Молодые семьи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Предоставление социальных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выплат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молодым семьям, признанным в установленном порядке нуждающимися в улучшении жилищных условий, в рамках реализации на территории городского округа Сухой Лог подпрограммы «Обеспечение жильем молодых семей» федеральной целевой программы «Жилище»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размере не менее 35 % расчетной стоимости жилья)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823,2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407,0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914, 3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9949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Граждане, проживающие в сельской местности, в том числе молодые семьи и молодые специалисты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Предоставление социальных выплат гражданам, проживающим в сельской местности, в том числе молодым семьям и молодым специалистам, признанным в установленном порядке нуждающимися в улучшении жилищных условий, в рамках реализации на территории городского округа Сухой Лог федеральной целевой программы «Устойчивое развитие сельских территорий на 2014-2017 годы и на период до 2020 года» (в размере не менее 70 % расчетной стоимости жилья)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165,3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165,3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165,3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546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642109"/>
              </p:ext>
            </p:extLst>
          </p:nvPr>
        </p:nvGraphicFramePr>
        <p:xfrm>
          <a:off x="683568" y="908720"/>
          <a:ext cx="8090174" cy="396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1080120"/>
                <a:gridCol w="2304254"/>
                <a:gridCol w="792088"/>
                <a:gridCol w="792088"/>
                <a:gridCol w="745360"/>
              </a:tblGrid>
              <a:tr h="546859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 целевой группы</a:t>
                      </a:r>
                      <a:endParaRPr lang="ru-RU" sz="12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Числен-</a:t>
                      </a:r>
                      <a:r>
                        <a:rPr lang="ru-RU" sz="1200" dirty="0" err="1" smtClean="0"/>
                        <a:t>ность</a:t>
                      </a:r>
                      <a:r>
                        <a:rPr lang="ru-RU" sz="1200" dirty="0" smtClean="0"/>
                        <a:t> целевой группы</a:t>
                      </a:r>
                      <a:endParaRPr lang="ru-RU" sz="12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Предлагаемые меры гос. поддержки за счет средств бюджета городского округа</a:t>
                      </a:r>
                      <a:endParaRPr lang="ru-RU" sz="12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Планируемый объем расходов на поддержку целевой группы </a:t>
                      </a:r>
                      <a:endParaRPr lang="ru-RU" sz="1200" b="0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тыс</a:t>
                      </a: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. руб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.)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5943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218370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сфере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социальной политики: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50" dirty="0"/>
                    </a:p>
                  </a:txBody>
                  <a:tcPr/>
                </a:tc>
              </a:tr>
              <a:tr h="2914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Некоммерческие организации городского округа, осуществляющие на территории городского округа Сухой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Лог мероприятия по профилактике и пропаганде здорового образа жизни, социальной поддержке ветеранов, инвалидов, пенсионеров, женщин, семей с детьми и граждан, находящихся в трудной жизненной ситуации, спортивной деятельности детей и молодежи, патриотическому воспитанию детей и молодежи, профилактике межнациональных и межконфессиональных конфликтов, возрождению традиционной народной культуры городского округа Сухой Лог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Предоставление субсидий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на финансовую поддержку социально-ориентированных некоммерческих организаций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866,0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866,0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910,0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6294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764704"/>
            <a:ext cx="6768752" cy="1000248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+mn-lt"/>
              </a:rPr>
              <a:t>Объем расходов бюджета </a:t>
            </a:r>
            <a:br>
              <a:rPr lang="ru-RU" sz="22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200" b="1" dirty="0" smtClean="0">
                <a:solidFill>
                  <a:srgbClr val="002060"/>
                </a:solidFill>
                <a:latin typeface="+mn-lt"/>
              </a:rPr>
              <a:t>городского округа Сухой Лог </a:t>
            </a:r>
            <a:br>
              <a:rPr lang="ru-RU" sz="22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200" b="1" dirty="0" smtClean="0">
                <a:solidFill>
                  <a:srgbClr val="002060"/>
                </a:solidFill>
                <a:latin typeface="+mn-lt"/>
              </a:rPr>
              <a:t>в расчете на одного жителя в 2018 г.</a:t>
            </a:r>
            <a:endParaRPr lang="ru-RU" sz="22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5789"/>
              </p:ext>
            </p:extLst>
          </p:nvPr>
        </p:nvGraphicFramePr>
        <p:xfrm>
          <a:off x="1516047" y="2204864"/>
          <a:ext cx="7128792" cy="4315597"/>
        </p:xfrm>
        <a:graphic>
          <a:graphicData uri="http://schemas.openxmlformats.org/drawingml/2006/table">
            <a:tbl>
              <a:tblPr/>
              <a:tblGrid>
                <a:gridCol w="540841"/>
                <a:gridCol w="5219799"/>
                <a:gridCol w="1368152"/>
              </a:tblGrid>
              <a:tr h="3489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2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1 697,6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21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Национальная оборона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34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221,4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21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1 855,2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21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1 692,0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21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Охрана окружающей среды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14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Образование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18 683,1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21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Культура и кинематография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2 012,0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21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Социальная политика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2 903,6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21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21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22,9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15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Обслуживание муниципального долга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10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ВСЕГО РАСХОДОВ: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Times New Roman CYR" charset="-52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29 548,0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092280" y="1892235"/>
            <a:ext cx="1296144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100" dirty="0" smtClean="0">
                <a:solidFill>
                  <a:srgbClr val="002060"/>
                </a:solidFill>
              </a:rPr>
              <a:t>Рублей</a:t>
            </a:r>
            <a:endParaRPr lang="ru-RU" sz="1100" dirty="0">
              <a:solidFill>
                <a:srgbClr val="002060"/>
              </a:solidFill>
            </a:endParaRPr>
          </a:p>
        </p:txBody>
      </p:sp>
      <p:pic>
        <p:nvPicPr>
          <p:cNvPr id="5" name="Picture 2" descr="C:\Users\Наталья Константинов\AppData\Local\Microsoft\Windows\Temporary Internet Files\Content.IE5\H7G8PFJM\StickMan-by-Rones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651" y="788537"/>
            <a:ext cx="231687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Наталья Константинов\AppData\Local\Microsoft\Windows\Temporary Internet Files\Content.IE5\H7G8PFJM\StickMan-by-Rones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126" y="1028192"/>
            <a:ext cx="231687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Picture 2" descr="C:\Users\Наталья Константинов\AppData\Local\Microsoft\Windows\Temporary Internet Files\Content.IE5\H7G8PFJM\StickMan-by-Rones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211" y="788537"/>
            <a:ext cx="231687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62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1043609" y="404814"/>
            <a:ext cx="7128792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Естественное движение населения </a:t>
            </a: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alt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(человек)</a:t>
            </a: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  <p:graphicFrame>
        <p:nvGraphicFramePr>
          <p:cNvPr id="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366843"/>
              </p:ext>
            </p:extLst>
          </p:nvPr>
        </p:nvGraphicFramePr>
        <p:xfrm>
          <a:off x="518345" y="1175544"/>
          <a:ext cx="8179320" cy="5417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9162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50681034"/>
              </p:ext>
            </p:extLst>
          </p:nvPr>
        </p:nvGraphicFramePr>
        <p:xfrm>
          <a:off x="323528" y="764704"/>
          <a:ext cx="8496944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1971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8542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62244" y="551932"/>
            <a:ext cx="7786741" cy="7143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+mn-lt"/>
                <a:cs typeface="Tahoma" pitchFamily="34" charset="0"/>
              </a:rPr>
              <a:t>     Муниципальный долг</a:t>
            </a:r>
            <a:endParaRPr lang="ru-RU" sz="3200" b="1" dirty="0">
              <a:solidFill>
                <a:srgbClr val="7030A0"/>
              </a:solidFill>
              <a:latin typeface="+mn-lt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7816" y="1124745"/>
            <a:ext cx="8286751" cy="646321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 городского округа Сухой Лог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 обязательствами округа – кредитами, привлеченными в бюджет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1971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276365828"/>
              </p:ext>
            </p:extLst>
          </p:nvPr>
        </p:nvGraphicFramePr>
        <p:xfrm>
          <a:off x="934914" y="1124745"/>
          <a:ext cx="7776863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0589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81400" y="789641"/>
            <a:ext cx="5257800" cy="9233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lIns="91430" tIns="45715" rIns="91430" bIns="4571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Разработчиком презентации «Бюджет для  граждан» является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городского округа Сухой Лог</a:t>
            </a:r>
            <a:endParaRPr lang="ru-RU" dirty="0">
              <a:latin typeface="+mn-lt"/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419972"/>
              </p:ext>
            </p:extLst>
          </p:nvPr>
        </p:nvGraphicFramePr>
        <p:xfrm>
          <a:off x="395536" y="2204693"/>
          <a:ext cx="6019800" cy="4087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3505200"/>
              </a:tblGrid>
              <a:tr h="38571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Контактная информация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7834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Начальник  Финансового управления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Чащина Наталья Геннадьевна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  <a:tr h="51679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ул. Кирова, д.7-А, г. Сухой Лог, 624800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  <a:tr h="37764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Телефон, факс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(34373) 4-39-12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  <a:tr h="62266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Адрес электронной почты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Fu_slog@mail.ru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  <a:tr h="154350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Режим работы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Понедельник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-четверг с 8-00 до 17-12, 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Пятница с 8-00 до 16-12,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Перерыв на обед с 1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-00 до 1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-00,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Выходные дни: суббота, воскресенье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</a:tbl>
          </a:graphicData>
        </a:graphic>
      </p:graphicFrame>
      <p:pic>
        <p:nvPicPr>
          <p:cNvPr id="26651" name="Рисунок 6" descr="http://im5-tub-ru.yandex.net/i?id=125116538-40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800607"/>
            <a:ext cx="1905000" cy="142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2" name="Рисунок 8" descr="http://im5-tub-ru.yandex.net/i?id=699077360-24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6" y="304802"/>
            <a:ext cx="2105025" cy="142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0064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E:\Схема функциональных зо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1763716" y="2636845"/>
            <a:ext cx="5907087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ru-RU" sz="3600" dirty="0">
                <a:latin typeface="Book Antiqua" pitchFamily="18" charset="0"/>
              </a:rPr>
              <a:t>Благодарим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6509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85722" y="115888"/>
            <a:ext cx="8715436" cy="1143000"/>
          </a:xfrm>
        </p:spPr>
        <p:txBody>
          <a:bodyPr/>
          <a:lstStyle/>
          <a:p>
            <a:pPr algn="ctr" eaLnBrk="1" hangingPunct="1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Нормативно правовая база </a:t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формирования бюджета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2424113"/>
              </p:ext>
            </p:extLst>
          </p:nvPr>
        </p:nvGraphicFramePr>
        <p:xfrm>
          <a:off x="457200" y="1340769"/>
          <a:ext cx="8229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8" name="Picture 1" descr="C:\Users\Владелец\Desktop\картинки\БК РФ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5656" y="1989139"/>
            <a:ext cx="7080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2" descr="C:\Users\Владелец\Desktop\картинки\НК РФ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5651" y="3644902"/>
            <a:ext cx="749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3" descr="E:\Открытый бюджет\картинки\закон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5655" y="5459420"/>
            <a:ext cx="72072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58220" y="28572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84778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71539" y="714362"/>
            <a:ext cx="7143800" cy="954097"/>
          </a:xfrm>
          <a:prstGeom prst="rect">
            <a:avLst/>
          </a:prstGeom>
          <a:noFill/>
          <a:effectLst/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 prst="convex"/>
            <a:contourClr>
              <a:schemeClr val="accent5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30" tIns="45715" rIns="91430" bIns="45715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Составление проекта бюджета  городского округа Сухой Лог основывается на:</a:t>
            </a:r>
          </a:p>
        </p:txBody>
      </p:sp>
      <p:sp>
        <p:nvSpPr>
          <p:cNvPr id="18" name="Волна 17"/>
          <p:cNvSpPr/>
          <p:nvPr/>
        </p:nvSpPr>
        <p:spPr>
          <a:xfrm>
            <a:off x="319933" y="1668459"/>
            <a:ext cx="8572500" cy="1689105"/>
          </a:xfrm>
          <a:prstGeom prst="wav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003192"/>
                </a:solidFill>
                <a:latin typeface="Times New Roman" pitchFamily="18" charset="0"/>
                <a:cs typeface="Times New Roman" pitchFamily="18" charset="0"/>
              </a:rPr>
              <a:t>Прогнозе социально – экономического развития городского округа Сухой Лог</a:t>
            </a:r>
            <a:endParaRPr lang="ru-RU" sz="2800" b="1" i="1" dirty="0">
              <a:solidFill>
                <a:srgbClr val="0031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Волна 18"/>
          <p:cNvSpPr/>
          <p:nvPr/>
        </p:nvSpPr>
        <p:spPr>
          <a:xfrm>
            <a:off x="316597" y="3214689"/>
            <a:ext cx="8572500" cy="1714500"/>
          </a:xfrm>
          <a:prstGeom prst="wave">
            <a:avLst/>
          </a:prstGeom>
          <a:solidFill>
            <a:srgbClr val="0070C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Основных направлениях бюджетной и налоговой политики городского округа Сухой Лог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Волна 19"/>
          <p:cNvSpPr/>
          <p:nvPr/>
        </p:nvSpPr>
        <p:spPr>
          <a:xfrm>
            <a:off x="339753" y="4782740"/>
            <a:ext cx="8572500" cy="1714500"/>
          </a:xfrm>
          <a:prstGeom prst="wav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программах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656" y="214289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9587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7" y="357167"/>
            <a:ext cx="8305800" cy="1143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Основные</a:t>
            </a:r>
            <a:b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направления бюджетной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политики и основные направления налоговой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политики на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2018 год</a:t>
            </a:r>
            <a:endParaRPr lang="ru-RU" sz="2200" b="1" dirty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793211633"/>
              </p:ext>
            </p:extLst>
          </p:nvPr>
        </p:nvGraphicFramePr>
        <p:xfrm>
          <a:off x="214283" y="1571615"/>
          <a:ext cx="8712968" cy="4969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60436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9419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16796</TotalTime>
  <Words>5632</Words>
  <Application>Microsoft Office PowerPoint</Application>
  <PresentationFormat>Экран (4:3)</PresentationFormat>
  <Paragraphs>1317</Paragraphs>
  <Slides>63</Slides>
  <Notes>28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63</vt:i4>
      </vt:variant>
    </vt:vector>
  </HeadingPairs>
  <TitlesOfParts>
    <vt:vector size="65" baseType="lpstr">
      <vt:lpstr>Поток</vt:lpstr>
      <vt:lpstr>Лист</vt:lpstr>
      <vt:lpstr>К проекту решения Думы городского округа  Сухой Лог «Об утверждении бюджета городского округа Сухой Лог на 2018 год  и плановый период 2019-2020 годов»</vt:lpstr>
      <vt:lpstr>Презентация PowerPoint</vt:lpstr>
      <vt:lpstr>Основные социально – экономические показатели  городского  округа Сухой Лог</vt:lpstr>
      <vt:lpstr>Презентация PowerPoint</vt:lpstr>
      <vt:lpstr>Объём производства сельскохозяйственной продукции                       (в млн. руб.)</vt:lpstr>
      <vt:lpstr>Презентация PowerPoint</vt:lpstr>
      <vt:lpstr>Нормативно правовая база  формирования бюджета</vt:lpstr>
      <vt:lpstr>Презентация PowerPoint</vt:lpstr>
      <vt:lpstr>Основные направления бюджетной политики и основные направления налоговой политики на 2018 год</vt:lpstr>
      <vt:lpstr>Презентация PowerPoint</vt:lpstr>
      <vt:lpstr>Презентация PowerPoint</vt:lpstr>
      <vt:lpstr>Презентация PowerPoint</vt:lpstr>
      <vt:lpstr>     Бюджетный процесс </vt:lpstr>
      <vt:lpstr>ГРАЖДАНИН, его участие в бюджетном процессе</vt:lpstr>
      <vt:lpstr>Доходы бюджета</vt:lpstr>
      <vt:lpstr>Безвозмездные поступления Межбюджетные  трансферты - средства, предоставляемые одним бюджетом бюджетной системы Российской Федерации другому бюджету бюджетной системы Российской Федерации </vt:lpstr>
      <vt:lpstr>Доля доходов в бюджете на 2018 год </vt:lpstr>
      <vt:lpstr>Структура и доля налоговых доходов бюджета на 2018 год</vt:lpstr>
      <vt:lpstr>Структура и доля неналоговых  доходов бюджета на 2018 год</vt:lpstr>
      <vt:lpstr>Структура и доля безвозмездных поступлений  на 2018 год</vt:lpstr>
      <vt:lpstr>Доходы бюджета</vt:lpstr>
      <vt:lpstr>Презентация PowerPoint</vt:lpstr>
      <vt:lpstr>Налог на имущество физических лиц </vt:lpstr>
      <vt:lpstr>Земельный налог </vt:lpstr>
      <vt:lpstr>Динамика поступления доходов   </vt:lpstr>
      <vt:lpstr>Структура поступлений доходов</vt:lpstr>
      <vt:lpstr>Изменение норматива отчислений в бюджет городского округа по налогу на доходы физических лиц</vt:lpstr>
      <vt:lpstr>5 предприятий, формирующих треть налоговых доходов бюджета городского округа Сухой Лог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расходов в разрезе программных и непрограммных расходов в 2018 году (проект)</vt:lpstr>
      <vt:lpstr>Информация о расходах бюджета в разрезе                             муниципальных программ                  тыс. руб. </vt:lpstr>
      <vt:lpstr>продолжение таблицы</vt:lpstr>
      <vt:lpstr>       Одними из наиболее финансово ёмких         муниципальных программ являются следующие:</vt:lpstr>
      <vt:lpstr>Презентация PowerPoint</vt:lpstr>
      <vt:lpstr>Целевые показатели муниципальной программы</vt:lpstr>
      <vt:lpstr>Презентация PowerPoint</vt:lpstr>
      <vt:lpstr>Презентация PowerPoint</vt:lpstr>
      <vt:lpstr>Презентация PowerPoint</vt:lpstr>
      <vt:lpstr>Целевые показатели муниципальной программы</vt:lpstr>
      <vt:lpstr>Оказание услуг в сфере культуры осуществляют:</vt:lpstr>
      <vt:lpstr>Презентация PowerPoint</vt:lpstr>
      <vt:lpstr>Презентация PowerPoint</vt:lpstr>
      <vt:lpstr>Целевые показатели муниципальной программы</vt:lpstr>
      <vt:lpstr>Презентация PowerPoint</vt:lpstr>
      <vt:lpstr>Направление расходов на физическую культуру  и спорт в 2018 году</vt:lpstr>
      <vt:lpstr>Презентация PowerPoint</vt:lpstr>
      <vt:lpstr>Целевые показатели муниципальной программы</vt:lpstr>
      <vt:lpstr>Презентация PowerPoint</vt:lpstr>
      <vt:lpstr>Расходы на дорожное хозяйство  (дорожный фонд), тыс. руб.</vt:lpstr>
      <vt:lpstr>Презентация PowerPoint</vt:lpstr>
      <vt:lpstr> Расходы бюджета городского округа Сухой Лог с учётом интересов целевых групп</vt:lpstr>
      <vt:lpstr>Презентация PowerPoint</vt:lpstr>
      <vt:lpstr>Объем расходов бюджета  городского округа Сухой Лог  в расчете на одного жителя в 2018 г.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Финансовое управление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Храмова Н.Б.;Сычева Н.К.</dc:creator>
  <cp:lastModifiedBy>Наталья Константинов</cp:lastModifiedBy>
  <cp:revision>1403</cp:revision>
  <dcterms:created xsi:type="dcterms:W3CDTF">2014-02-20T03:04:54Z</dcterms:created>
  <dcterms:modified xsi:type="dcterms:W3CDTF">2017-11-16T11:51:00Z</dcterms:modified>
</cp:coreProperties>
</file>